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79" r:id="rId5"/>
    <p:sldId id="280" r:id="rId6"/>
    <p:sldId id="282" r:id="rId7"/>
    <p:sldId id="283" r:id="rId8"/>
    <p:sldId id="284" r:id="rId9"/>
    <p:sldId id="285" r:id="rId10"/>
    <p:sldId id="286" r:id="rId11"/>
    <p:sldId id="28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23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49ED9A-7B42-48C6-B045-655F32CBA66F}" v="37" dt="2019-12-03T10:01:11.3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81" autoAdjust="0"/>
    <p:restoredTop sz="94660"/>
  </p:normalViewPr>
  <p:slideViewPr>
    <p:cSldViewPr snapToGrid="0">
      <p:cViewPr varScale="1">
        <p:scale>
          <a:sx n="89" d="100"/>
          <a:sy n="89" d="100"/>
        </p:scale>
        <p:origin x="34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324A3C-6F5C-462A-BBAD-6B971E983C7C}" type="datetimeFigureOut">
              <a:rPr lang="en-GB" smtClean="0"/>
              <a:t>27/01/2020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BF27EA-315D-4AE2-9D0F-57DB1359FD33}" type="slidenum">
              <a:rPr lang="en-GB" smtClean="0"/>
              <a:t>‹#›</a:t>
            </a:fld>
            <a:endParaRPr lang="en-GB" dirty="0"/>
          </a:p>
        </p:txBody>
      </p:sp>
    </p:spTree>
    <p:extLst>
      <p:ext uri="{BB962C8B-B14F-4D97-AF65-F5344CB8AC3E}">
        <p14:creationId xmlns:p14="http://schemas.microsoft.com/office/powerpoint/2010/main" val="760605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0DC1E22-C131-4274-A571-66585C7A7AA3}" type="datetimeFigureOut">
              <a:rPr lang="en-GB" smtClean="0"/>
              <a:t>27/01/2020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8B5C645-08B0-4C7F-838C-C1A10373F341}" type="slidenum">
              <a:rPr lang="en-GB" smtClean="0"/>
              <a:t>‹#›</a:t>
            </a:fld>
            <a:endParaRPr lang="en-GB" dirty="0"/>
          </a:p>
        </p:txBody>
      </p:sp>
    </p:spTree>
    <p:extLst>
      <p:ext uri="{BB962C8B-B14F-4D97-AF65-F5344CB8AC3E}">
        <p14:creationId xmlns:p14="http://schemas.microsoft.com/office/powerpoint/2010/main" val="1667577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0DC1E22-C131-4274-A571-66585C7A7AA3}" type="datetimeFigureOut">
              <a:rPr lang="en-GB" smtClean="0"/>
              <a:t>27/01/2020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8B5C645-08B0-4C7F-838C-C1A10373F341}" type="slidenum">
              <a:rPr lang="en-GB" smtClean="0"/>
              <a:t>‹#›</a:t>
            </a:fld>
            <a:endParaRPr lang="en-GB" dirty="0"/>
          </a:p>
        </p:txBody>
      </p:sp>
    </p:spTree>
    <p:extLst>
      <p:ext uri="{BB962C8B-B14F-4D97-AF65-F5344CB8AC3E}">
        <p14:creationId xmlns:p14="http://schemas.microsoft.com/office/powerpoint/2010/main" val="1992283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0DC1E22-C131-4274-A571-66585C7A7AA3}" type="datetimeFigureOut">
              <a:rPr lang="en-GB" smtClean="0"/>
              <a:t>27/01/2020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8B5C645-08B0-4C7F-838C-C1A10373F341}" type="slidenum">
              <a:rPr lang="en-GB" smtClean="0"/>
              <a:t>‹#›</a:t>
            </a:fld>
            <a:endParaRPr lang="en-GB" dirty="0"/>
          </a:p>
        </p:txBody>
      </p:sp>
    </p:spTree>
    <p:extLst>
      <p:ext uri="{BB962C8B-B14F-4D97-AF65-F5344CB8AC3E}">
        <p14:creationId xmlns:p14="http://schemas.microsoft.com/office/powerpoint/2010/main" val="1558998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0DC1E22-C131-4274-A571-66585C7A7AA3}" type="datetimeFigureOut">
              <a:rPr lang="en-GB" smtClean="0"/>
              <a:t>27/01/2020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8B5C645-08B0-4C7F-838C-C1A10373F341}" type="slidenum">
              <a:rPr lang="en-GB" smtClean="0"/>
              <a:t>‹#›</a:t>
            </a:fld>
            <a:endParaRPr lang="en-GB" dirty="0"/>
          </a:p>
        </p:txBody>
      </p:sp>
    </p:spTree>
    <p:extLst>
      <p:ext uri="{BB962C8B-B14F-4D97-AF65-F5344CB8AC3E}">
        <p14:creationId xmlns:p14="http://schemas.microsoft.com/office/powerpoint/2010/main" val="251533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DC1E22-C131-4274-A571-66585C7A7AA3}" type="datetimeFigureOut">
              <a:rPr lang="en-GB" smtClean="0"/>
              <a:t>27/01/2020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8B5C645-08B0-4C7F-838C-C1A10373F341}" type="slidenum">
              <a:rPr lang="en-GB" smtClean="0"/>
              <a:t>‹#›</a:t>
            </a:fld>
            <a:endParaRPr lang="en-GB" dirty="0"/>
          </a:p>
        </p:txBody>
      </p:sp>
    </p:spTree>
    <p:extLst>
      <p:ext uri="{BB962C8B-B14F-4D97-AF65-F5344CB8AC3E}">
        <p14:creationId xmlns:p14="http://schemas.microsoft.com/office/powerpoint/2010/main" val="2232658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0DC1E22-C131-4274-A571-66585C7A7AA3}" type="datetimeFigureOut">
              <a:rPr lang="en-GB" smtClean="0"/>
              <a:t>27/01/2020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8B5C645-08B0-4C7F-838C-C1A10373F341}" type="slidenum">
              <a:rPr lang="en-GB" smtClean="0"/>
              <a:t>‹#›</a:t>
            </a:fld>
            <a:endParaRPr lang="en-GB" dirty="0"/>
          </a:p>
        </p:txBody>
      </p:sp>
    </p:spTree>
    <p:extLst>
      <p:ext uri="{BB962C8B-B14F-4D97-AF65-F5344CB8AC3E}">
        <p14:creationId xmlns:p14="http://schemas.microsoft.com/office/powerpoint/2010/main" val="1601300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0DC1E22-C131-4274-A571-66585C7A7AA3}" type="datetimeFigureOut">
              <a:rPr lang="en-GB" smtClean="0"/>
              <a:t>27/01/2020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8B5C645-08B0-4C7F-838C-C1A10373F341}" type="slidenum">
              <a:rPr lang="en-GB" smtClean="0"/>
              <a:t>‹#›</a:t>
            </a:fld>
            <a:endParaRPr lang="en-GB" dirty="0"/>
          </a:p>
        </p:txBody>
      </p:sp>
    </p:spTree>
    <p:extLst>
      <p:ext uri="{BB962C8B-B14F-4D97-AF65-F5344CB8AC3E}">
        <p14:creationId xmlns:p14="http://schemas.microsoft.com/office/powerpoint/2010/main" val="3644769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0DC1E22-C131-4274-A571-66585C7A7AA3}" type="datetimeFigureOut">
              <a:rPr lang="en-GB" smtClean="0"/>
              <a:t>27/01/2020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8B5C645-08B0-4C7F-838C-C1A10373F341}" type="slidenum">
              <a:rPr lang="en-GB" smtClean="0"/>
              <a:t>‹#›</a:t>
            </a:fld>
            <a:endParaRPr lang="en-GB" dirty="0"/>
          </a:p>
        </p:txBody>
      </p:sp>
    </p:spTree>
    <p:extLst>
      <p:ext uri="{BB962C8B-B14F-4D97-AF65-F5344CB8AC3E}">
        <p14:creationId xmlns:p14="http://schemas.microsoft.com/office/powerpoint/2010/main" val="1559827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DC1E22-C131-4274-A571-66585C7A7AA3}" type="datetimeFigureOut">
              <a:rPr lang="en-GB" smtClean="0"/>
              <a:t>27/01/2020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8B5C645-08B0-4C7F-838C-C1A10373F341}" type="slidenum">
              <a:rPr lang="en-GB" smtClean="0"/>
              <a:t>‹#›</a:t>
            </a:fld>
            <a:endParaRPr lang="en-GB" dirty="0"/>
          </a:p>
        </p:txBody>
      </p:sp>
    </p:spTree>
    <p:extLst>
      <p:ext uri="{BB962C8B-B14F-4D97-AF65-F5344CB8AC3E}">
        <p14:creationId xmlns:p14="http://schemas.microsoft.com/office/powerpoint/2010/main" val="2097527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DC1E22-C131-4274-A571-66585C7A7AA3}" type="datetimeFigureOut">
              <a:rPr lang="en-GB" smtClean="0"/>
              <a:t>27/01/2020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8B5C645-08B0-4C7F-838C-C1A10373F341}" type="slidenum">
              <a:rPr lang="en-GB" smtClean="0"/>
              <a:t>‹#›</a:t>
            </a:fld>
            <a:endParaRPr lang="en-GB" dirty="0"/>
          </a:p>
        </p:txBody>
      </p:sp>
    </p:spTree>
    <p:extLst>
      <p:ext uri="{BB962C8B-B14F-4D97-AF65-F5344CB8AC3E}">
        <p14:creationId xmlns:p14="http://schemas.microsoft.com/office/powerpoint/2010/main" val="4205760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DC1E22-C131-4274-A571-66585C7A7AA3}" type="datetimeFigureOut">
              <a:rPr lang="en-GB" smtClean="0"/>
              <a:t>27/01/2020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8B5C645-08B0-4C7F-838C-C1A10373F341}" type="slidenum">
              <a:rPr lang="en-GB" smtClean="0"/>
              <a:t>‹#›</a:t>
            </a:fld>
            <a:endParaRPr lang="en-GB" dirty="0"/>
          </a:p>
        </p:txBody>
      </p:sp>
    </p:spTree>
    <p:extLst>
      <p:ext uri="{BB962C8B-B14F-4D97-AF65-F5344CB8AC3E}">
        <p14:creationId xmlns:p14="http://schemas.microsoft.com/office/powerpoint/2010/main" val="1137807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DC1E22-C131-4274-A571-66585C7A7AA3}" type="datetimeFigureOut">
              <a:rPr lang="en-GB" smtClean="0"/>
              <a:t>27/01/2020</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B5C645-08B0-4C7F-838C-C1A10373F341}" type="slidenum">
              <a:rPr lang="en-GB" smtClean="0"/>
              <a:t>‹#›</a:t>
            </a:fld>
            <a:endParaRPr lang="en-GB" dirty="0"/>
          </a:p>
        </p:txBody>
      </p:sp>
    </p:spTree>
    <p:extLst>
      <p:ext uri="{BB962C8B-B14F-4D97-AF65-F5344CB8AC3E}">
        <p14:creationId xmlns:p14="http://schemas.microsoft.com/office/powerpoint/2010/main" val="290466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telecomworld.itu.int/about/success-stories/" TargetMode="External"/><Relationship Id="rId7"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hyperlink" Target="https://www.flickr.com/photos/184722186@N05/galleries/72157711243755496/" TargetMode="External"/><Relationship Id="rId5" Type="http://schemas.openxmlformats.org/officeDocument/2006/relationships/hyperlink" Target="https://www.youtube.com/watch?v=RvciIEIPi0U&amp;index=65&amp;list=PLpoIPNlF8P2P0Vvo8DmvHezZTue4NqbZg" TargetMode="External"/><Relationship Id="rId4" Type="http://schemas.openxmlformats.org/officeDocument/2006/relationships/hyperlink" Target="https://www.youtube.com/watch?v=lYje5pWMO3s&amp;list=PLpoIPNlF8P2P0Vvo8DmvHezZTue4NqbZg&amp;index=2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1.emf"/><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2462010" y="3359208"/>
            <a:ext cx="8582542" cy="907941"/>
          </a:xfrm>
          <a:prstGeom prst="rect">
            <a:avLst/>
          </a:prstGeom>
        </p:spPr>
        <p:txBody>
          <a:bodyPr wrap="none">
            <a:spAutoFit/>
          </a:bodyPr>
          <a:lstStyle/>
          <a:p>
            <a:r>
              <a:rPr lang="en-GB" sz="5300" b="1" dirty="0">
                <a:solidFill>
                  <a:srgbClr val="0BBCF0"/>
                </a:solidFill>
                <a:latin typeface="FoundryMonoline-Bold"/>
              </a:rPr>
              <a:t>ITU DIGITAL </a:t>
            </a:r>
            <a:r>
              <a:rPr lang="en-GB" sz="5300" b="1" dirty="0">
                <a:solidFill>
                  <a:schemeClr val="bg1"/>
                </a:solidFill>
                <a:latin typeface="FoundryMonoline-Bold"/>
              </a:rPr>
              <a:t>WORLD 2020</a:t>
            </a:r>
            <a:endParaRPr lang="en-GB" sz="5300" dirty="0">
              <a:solidFill>
                <a:schemeClr val="bg1"/>
              </a:solidFill>
            </a:endParaRPr>
          </a:p>
        </p:txBody>
      </p:sp>
      <p:sp>
        <p:nvSpPr>
          <p:cNvPr id="11" name="Rectangle 10"/>
          <p:cNvSpPr/>
          <p:nvPr/>
        </p:nvSpPr>
        <p:spPr>
          <a:xfrm>
            <a:off x="3294743" y="4422989"/>
            <a:ext cx="7659869" cy="369332"/>
          </a:xfrm>
          <a:prstGeom prst="rect">
            <a:avLst/>
          </a:prstGeom>
        </p:spPr>
        <p:txBody>
          <a:bodyPr wrap="square">
            <a:spAutoFit/>
          </a:bodyPr>
          <a:lstStyle/>
          <a:p>
            <a:pPr algn="r"/>
            <a:r>
              <a:rPr lang="en-GB" dirty="0">
                <a:solidFill>
                  <a:schemeClr val="bg1"/>
                </a:solidFill>
              </a:rPr>
              <a:t>The global tech event for government, industry and SMEs.</a:t>
            </a:r>
          </a:p>
        </p:txBody>
      </p:sp>
      <p:sp>
        <p:nvSpPr>
          <p:cNvPr id="12" name="Rectangle 11"/>
          <p:cNvSpPr/>
          <p:nvPr/>
        </p:nvSpPr>
        <p:spPr>
          <a:xfrm>
            <a:off x="2481260" y="2482882"/>
            <a:ext cx="7117129" cy="369332"/>
          </a:xfrm>
          <a:prstGeom prst="rect">
            <a:avLst/>
          </a:prstGeom>
        </p:spPr>
        <p:txBody>
          <a:bodyPr wrap="square">
            <a:spAutoFit/>
          </a:bodyPr>
          <a:lstStyle/>
          <a:p>
            <a:r>
              <a:rPr lang="en-GB" dirty="0">
                <a:solidFill>
                  <a:srgbClr val="0BBCF0"/>
                </a:solidFill>
              </a:rPr>
              <a:t>an ITU Telecom event</a:t>
            </a:r>
          </a:p>
        </p:txBody>
      </p:sp>
      <p:sp>
        <p:nvSpPr>
          <p:cNvPr id="13" name="Rectangle 12"/>
          <p:cNvSpPr/>
          <p:nvPr/>
        </p:nvSpPr>
        <p:spPr>
          <a:xfrm>
            <a:off x="2462010" y="2951978"/>
            <a:ext cx="4913151" cy="369332"/>
          </a:xfrm>
          <a:prstGeom prst="rect">
            <a:avLst/>
          </a:prstGeom>
        </p:spPr>
        <p:txBody>
          <a:bodyPr wrap="square">
            <a:spAutoFit/>
          </a:bodyPr>
          <a:lstStyle/>
          <a:p>
            <a:r>
              <a:rPr lang="en-GB" dirty="0">
                <a:solidFill>
                  <a:srgbClr val="0BBCF0"/>
                </a:solidFill>
              </a:rPr>
              <a:t>6-9 September 2020 in Ha Noi, Viet Nam</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100" y="248268"/>
            <a:ext cx="1800424" cy="783111"/>
          </a:xfrm>
          <a:prstGeom prst="rect">
            <a:avLst/>
          </a:prstGeom>
        </p:spPr>
      </p:pic>
      <p:sp>
        <p:nvSpPr>
          <p:cNvPr id="9" name="Rectangle 8"/>
          <p:cNvSpPr/>
          <p:nvPr/>
        </p:nvSpPr>
        <p:spPr>
          <a:xfrm>
            <a:off x="7136780" y="5372624"/>
            <a:ext cx="5055220" cy="940926"/>
          </a:xfrm>
          <a:prstGeom prst="rect">
            <a:avLst/>
          </a:prstGeom>
          <a:solidFill>
            <a:srgbClr val="008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dirty="0"/>
          </a:p>
        </p:txBody>
      </p:sp>
      <p:sp>
        <p:nvSpPr>
          <p:cNvPr id="15" name="TextBox 14"/>
          <p:cNvSpPr txBox="1"/>
          <p:nvPr/>
        </p:nvSpPr>
        <p:spPr>
          <a:xfrm>
            <a:off x="7167260" y="5365347"/>
            <a:ext cx="5081840" cy="907941"/>
          </a:xfrm>
          <a:prstGeom prst="rect">
            <a:avLst/>
          </a:prstGeom>
          <a:noFill/>
        </p:spPr>
        <p:txBody>
          <a:bodyPr wrap="none" rtlCol="0">
            <a:spAutoFit/>
          </a:bodyPr>
          <a:lstStyle/>
          <a:p>
            <a:r>
              <a:rPr lang="en-US" sz="1700" b="1" dirty="0">
                <a:solidFill>
                  <a:schemeClr val="bg1"/>
                </a:solidFill>
                <a:latin typeface="Verdana" panose="020B0604030504040204" pitchFamily="34" charset="0"/>
                <a:ea typeface="Verdana" panose="020B0604030504040204" pitchFamily="34" charset="0"/>
                <a:cs typeface="Verdana" panose="020B0604030504040204" pitchFamily="34" charset="0"/>
              </a:rPr>
              <a:t>JOIN </a:t>
            </a:r>
          </a:p>
          <a:p>
            <a:r>
              <a:rPr lang="en-US" sz="1700" b="1" dirty="0">
                <a:solidFill>
                  <a:srgbClr val="FF0000"/>
                </a:solidFill>
                <a:latin typeface="Verdana" panose="020B0604030504040204" pitchFamily="34" charset="0"/>
                <a:ea typeface="Verdana" panose="020B0604030504040204" pitchFamily="34" charset="0"/>
                <a:cs typeface="Verdana" panose="020B0604030504040204" pitchFamily="34" charset="0"/>
              </a:rPr>
              <a:t>[COUNTRY NAME] </a:t>
            </a:r>
            <a:r>
              <a:rPr lang="en-US" sz="1700" b="1" dirty="0">
                <a:solidFill>
                  <a:schemeClr val="bg1"/>
                </a:solidFill>
                <a:latin typeface="Verdana" panose="020B0604030504040204" pitchFamily="34" charset="0"/>
                <a:ea typeface="Verdana" panose="020B0604030504040204" pitchFamily="34" charset="0"/>
                <a:cs typeface="Verdana" panose="020B0604030504040204" pitchFamily="34" charset="0"/>
              </a:rPr>
              <a:t>NATIONAL PAVILION</a:t>
            </a:r>
          </a:p>
          <a:p>
            <a:endParaRPr lang="en-US" sz="5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fr-CH" sz="1400" dirty="0">
                <a:solidFill>
                  <a:schemeClr val="bg1"/>
                </a:solidFill>
                <a:latin typeface="Verdana" panose="020B0604030504040204" pitchFamily="34" charset="0"/>
                <a:ea typeface="Verdana" panose="020B0604030504040204" pitchFamily="34" charset="0"/>
                <a:cs typeface="Verdana" panose="020B0604030504040204" pitchFamily="34" charset="0"/>
              </a:rPr>
              <a:t>organized by </a:t>
            </a:r>
            <a:r>
              <a:rPr lang="en-US" sz="1400" dirty="0">
                <a:solidFill>
                  <a:srgbClr val="FF0000"/>
                </a:solidFill>
                <a:latin typeface="Verdana" panose="020B0604030504040204" pitchFamily="34" charset="0"/>
                <a:ea typeface="Verdana" panose="020B0604030504040204" pitchFamily="34" charset="0"/>
                <a:cs typeface="Verdana" panose="020B0604030504040204" pitchFamily="34" charset="0"/>
              </a:rPr>
              <a:t>[Organization Name]</a:t>
            </a:r>
          </a:p>
        </p:txBody>
      </p:sp>
    </p:spTree>
    <p:extLst>
      <p:ext uri="{BB962C8B-B14F-4D97-AF65-F5344CB8AC3E}">
        <p14:creationId xmlns:p14="http://schemas.microsoft.com/office/powerpoint/2010/main" val="141335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4243" t="27818" r="5569" b="30851"/>
          <a:stretch/>
        </p:blipFill>
        <p:spPr>
          <a:xfrm>
            <a:off x="8238" y="0"/>
            <a:ext cx="12183762" cy="3102964"/>
          </a:xfrm>
          <a:prstGeom prst="rect">
            <a:avLst/>
          </a:prstGeom>
        </p:spPr>
      </p:pic>
      <p:sp>
        <p:nvSpPr>
          <p:cNvPr id="4" name="TextBox 3"/>
          <p:cNvSpPr txBox="1"/>
          <p:nvPr/>
        </p:nvSpPr>
        <p:spPr>
          <a:xfrm>
            <a:off x="577898" y="3501836"/>
            <a:ext cx="10859598" cy="523220"/>
          </a:xfrm>
          <a:prstGeom prst="rect">
            <a:avLst/>
          </a:prstGeom>
          <a:noFill/>
        </p:spPr>
        <p:txBody>
          <a:bodyPr wrap="square" rtlCol="0">
            <a:spAutoFit/>
          </a:bodyPr>
          <a:lstStyle/>
          <a:p>
            <a:r>
              <a:rPr lang="en-GB" sz="1400" dirty="0">
                <a:solidFill>
                  <a:srgbClr val="0070C0"/>
                </a:solidFill>
                <a:latin typeface="Verdana" panose="020B0604030504040204" pitchFamily="34" charset="0"/>
                <a:ea typeface="Verdana" panose="020B0604030504040204" pitchFamily="34" charset="0"/>
              </a:rPr>
              <a:t>ITU Digital World </a:t>
            </a:r>
            <a:r>
              <a:rPr lang="en-GB" sz="1400" dirty="0">
                <a:solidFill>
                  <a:schemeClr val="tx1">
                    <a:lumMod val="85000"/>
                    <a:lumOff val="15000"/>
                  </a:schemeClr>
                </a:solidFill>
                <a:latin typeface="Verdana" panose="020B0604030504040204" pitchFamily="34" charset="0"/>
                <a:ea typeface="Verdana" panose="020B0604030504040204" pitchFamily="34" charset="0"/>
              </a:rPr>
              <a:t>event is the leading </a:t>
            </a:r>
            <a:r>
              <a:rPr lang="en-GB" sz="1400" dirty="0">
                <a:solidFill>
                  <a:srgbClr val="0070C0"/>
                </a:solidFill>
                <a:latin typeface="Verdana" panose="020B0604030504040204" pitchFamily="34" charset="0"/>
                <a:ea typeface="Verdana" panose="020B0604030504040204" pitchFamily="34" charset="0"/>
              </a:rPr>
              <a:t>UN global ICT platform </a:t>
            </a:r>
            <a:r>
              <a:rPr lang="en-GB" sz="1400" dirty="0">
                <a:solidFill>
                  <a:schemeClr val="tx1">
                    <a:lumMod val="85000"/>
                    <a:lumOff val="15000"/>
                  </a:schemeClr>
                </a:solidFill>
                <a:latin typeface="Verdana" panose="020B0604030504040204" pitchFamily="34" charset="0"/>
                <a:ea typeface="Verdana" panose="020B0604030504040204" pitchFamily="34" charset="0"/>
              </a:rPr>
              <a:t>connecting tech SMEs, industry leaders, governments, investors, international organizations, consultants and top media from developed and emerging markets for 4 days of:</a:t>
            </a:r>
          </a:p>
        </p:txBody>
      </p:sp>
      <p:sp>
        <p:nvSpPr>
          <p:cNvPr id="5" name="Rectangle 4"/>
          <p:cNvSpPr/>
          <p:nvPr/>
        </p:nvSpPr>
        <p:spPr>
          <a:xfrm>
            <a:off x="0" y="-13835"/>
            <a:ext cx="12192000" cy="3116799"/>
          </a:xfrm>
          <a:prstGeom prst="rect">
            <a:avLst/>
          </a:prstGeom>
          <a:solidFill>
            <a:srgbClr val="001D58">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8361" y="398872"/>
            <a:ext cx="1160650" cy="735886"/>
          </a:xfrm>
          <a:prstGeom prst="rect">
            <a:avLst/>
          </a:prstGeom>
        </p:spPr>
      </p:pic>
      <p:sp>
        <p:nvSpPr>
          <p:cNvPr id="8" name="TextBox 7"/>
          <p:cNvSpPr txBox="1"/>
          <p:nvPr/>
        </p:nvSpPr>
        <p:spPr>
          <a:xfrm>
            <a:off x="561272" y="4129987"/>
            <a:ext cx="10859598" cy="2085186"/>
          </a:xfrm>
          <a:prstGeom prst="rect">
            <a:avLst/>
          </a:prstGeom>
          <a:noFill/>
        </p:spPr>
        <p:txBody>
          <a:bodyPr wrap="square" rtlCol="0">
            <a:spAutoFit/>
          </a:bodyPr>
          <a:lstStyle/>
          <a:p>
            <a:pPr marL="285750" indent="-285750">
              <a:spcBef>
                <a:spcPts val="700"/>
              </a:spcBef>
              <a:buFont typeface="Wingdings" panose="05000000000000000000" pitchFamily="2" charset="2"/>
              <a:buChar char="§"/>
            </a:pPr>
            <a:r>
              <a:rPr lang="en-GB" sz="1400" dirty="0">
                <a:solidFill>
                  <a:srgbClr val="0070C0"/>
                </a:solidFill>
                <a:latin typeface="Verdana" panose="020B0604030504040204" pitchFamily="34" charset="0"/>
                <a:ea typeface="Verdana" panose="020B0604030504040204" pitchFamily="34" charset="0"/>
              </a:rPr>
              <a:t>Showcasing</a:t>
            </a:r>
            <a:r>
              <a:rPr lang="en-GB" sz="1400" b="1" dirty="0">
                <a:solidFill>
                  <a:srgbClr val="0085D4"/>
                </a:solidFill>
                <a:latin typeface="Verdana" panose="020B0604030504040204" pitchFamily="34" charset="0"/>
                <a:ea typeface="Verdana" panose="020B0604030504040204" pitchFamily="34" charset="0"/>
              </a:rPr>
              <a:t> </a:t>
            </a:r>
            <a:r>
              <a:rPr lang="en-GB" sz="1400" dirty="0">
                <a:solidFill>
                  <a:schemeClr val="tx1">
                    <a:lumMod val="85000"/>
                    <a:lumOff val="15000"/>
                  </a:schemeClr>
                </a:solidFill>
                <a:latin typeface="Verdana" panose="020B0604030504040204" pitchFamily="34" charset="0"/>
                <a:ea typeface="Verdana" panose="020B0604030504040204" pitchFamily="34" charset="0"/>
              </a:rPr>
              <a:t>innovative, life-enhancing solutions in the exhibition in areas such as AI, AR, VR, IoT, and robotics, and across UNSDG verticals covering smart cities, cybersecurity, fintech, e-governance, e-agriculture, e-waste management, e-health, e-education, climate change mitigation and more</a:t>
            </a:r>
          </a:p>
          <a:p>
            <a:pPr marL="285750" lvl="0" indent="-285750">
              <a:spcBef>
                <a:spcPts val="700"/>
              </a:spcBef>
              <a:buFont typeface="Wingdings" panose="05000000000000000000" pitchFamily="2" charset="2"/>
              <a:buChar char="§"/>
            </a:pPr>
            <a:r>
              <a:rPr lang="en-GB" sz="1400" dirty="0">
                <a:solidFill>
                  <a:srgbClr val="0070C0"/>
                </a:solidFill>
                <a:latin typeface="Verdana" panose="020B0604030504040204" pitchFamily="34" charset="0"/>
                <a:ea typeface="Verdana" panose="020B0604030504040204" pitchFamily="34" charset="0"/>
              </a:rPr>
              <a:t>Knowledge-sharing, </a:t>
            </a:r>
            <a:r>
              <a:rPr lang="en-GB" sz="1400" dirty="0">
                <a:solidFill>
                  <a:schemeClr val="tx1">
                    <a:lumMod val="85000"/>
                    <a:lumOff val="15000"/>
                  </a:schemeClr>
                </a:solidFill>
                <a:latin typeface="Verdana" panose="020B0604030504040204" pitchFamily="34" charset="0"/>
                <a:ea typeface="Verdana" panose="020B0604030504040204" pitchFamily="34" charset="0"/>
              </a:rPr>
              <a:t>collaboration and engagement on the major challenges facing the sector in interactive forum debates</a:t>
            </a:r>
          </a:p>
          <a:p>
            <a:pPr marL="285750" lvl="0" indent="-285750">
              <a:spcBef>
                <a:spcPts val="700"/>
              </a:spcBef>
              <a:buFont typeface="Wingdings" panose="05000000000000000000" pitchFamily="2" charset="2"/>
              <a:buChar char="§"/>
            </a:pPr>
            <a:r>
              <a:rPr lang="en-GB" sz="1400" dirty="0">
                <a:solidFill>
                  <a:srgbClr val="0070C0"/>
                </a:solidFill>
                <a:latin typeface="Verdana" panose="020B0604030504040204" pitchFamily="34" charset="0"/>
                <a:ea typeface="Verdana" panose="020B0604030504040204" pitchFamily="34" charset="0"/>
              </a:rPr>
              <a:t>Networking</a:t>
            </a:r>
            <a:r>
              <a:rPr lang="en-GB" sz="1400" dirty="0">
                <a:solidFill>
                  <a:schemeClr val="tx1">
                    <a:lumMod val="85000"/>
                    <a:lumOff val="15000"/>
                  </a:schemeClr>
                </a:solidFill>
                <a:latin typeface="Verdana" panose="020B0604030504040204" pitchFamily="34" charset="0"/>
                <a:ea typeface="Verdana" panose="020B0604030504040204" pitchFamily="34" charset="0"/>
              </a:rPr>
              <a:t> with peers and with leading representatives of government and industry through events, activities, the event app and professional Business Matchmaking Service</a:t>
            </a:r>
          </a:p>
          <a:p>
            <a:pPr marL="285750" lvl="0" indent="-285750">
              <a:spcBef>
                <a:spcPts val="700"/>
              </a:spcBef>
              <a:buFont typeface="Wingdings" panose="05000000000000000000" pitchFamily="2" charset="2"/>
              <a:buChar char="§"/>
            </a:pPr>
            <a:r>
              <a:rPr lang="en-GB" sz="1400" dirty="0">
                <a:solidFill>
                  <a:srgbClr val="0070C0"/>
                </a:solidFill>
                <a:latin typeface="Verdana" panose="020B0604030504040204" pitchFamily="34" charset="0"/>
                <a:ea typeface="Verdana" panose="020B0604030504040204" pitchFamily="34" charset="0"/>
              </a:rPr>
              <a:t>Gaining UN visibility from our acclaimed Awards Programme </a:t>
            </a:r>
            <a:r>
              <a:rPr lang="en-GB" sz="1400" dirty="0">
                <a:solidFill>
                  <a:schemeClr val="tx1">
                    <a:lumMod val="85000"/>
                    <a:lumOff val="15000"/>
                  </a:schemeClr>
                </a:solidFill>
                <a:latin typeface="Verdana" panose="020B0604030504040204" pitchFamily="34" charset="0"/>
                <a:ea typeface="Verdana" panose="020B0604030504040204" pitchFamily="34" charset="0"/>
              </a:rPr>
              <a:t>recognizing ICT innovations with a social impact. </a:t>
            </a:r>
          </a:p>
        </p:txBody>
      </p:sp>
    </p:spTree>
    <p:extLst>
      <p:ext uri="{BB962C8B-B14F-4D97-AF65-F5344CB8AC3E}">
        <p14:creationId xmlns:p14="http://schemas.microsoft.com/office/powerpoint/2010/main" val="1602157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572441" y="3166503"/>
            <a:ext cx="3570931" cy="442539"/>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dirty="0">
              <a:solidFill>
                <a:schemeClr val="bg1"/>
              </a:solidFill>
            </a:endParaRPr>
          </a:p>
        </p:txBody>
      </p:sp>
      <p:sp>
        <p:nvSpPr>
          <p:cNvPr id="23" name="Rectangle 22"/>
          <p:cNvSpPr/>
          <p:nvPr/>
        </p:nvSpPr>
        <p:spPr>
          <a:xfrm>
            <a:off x="501020" y="3171679"/>
            <a:ext cx="1939303" cy="442539"/>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dirty="0">
              <a:solidFill>
                <a:schemeClr val="bg1"/>
              </a:solidFill>
            </a:endParaRPr>
          </a:p>
        </p:txBody>
      </p:sp>
      <p:sp>
        <p:nvSpPr>
          <p:cNvPr id="20" name="Rectangle 19"/>
          <p:cNvSpPr/>
          <p:nvPr/>
        </p:nvSpPr>
        <p:spPr>
          <a:xfrm>
            <a:off x="2572441" y="3609042"/>
            <a:ext cx="3570931" cy="318506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dirty="0">
              <a:solidFill>
                <a:srgbClr val="0070C0"/>
              </a:solidFill>
            </a:endParaRPr>
          </a:p>
        </p:txBody>
      </p:sp>
      <p:sp>
        <p:nvSpPr>
          <p:cNvPr id="17" name="Rectangle 16"/>
          <p:cNvSpPr/>
          <p:nvPr/>
        </p:nvSpPr>
        <p:spPr>
          <a:xfrm>
            <a:off x="501020" y="3629209"/>
            <a:ext cx="1939303" cy="316240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dirty="0">
              <a:solidFill>
                <a:srgbClr val="0070C0"/>
              </a:solidFill>
            </a:endParaRPr>
          </a:p>
        </p:txBody>
      </p:sp>
      <p:sp>
        <p:nvSpPr>
          <p:cNvPr id="5" name="TextBox 4">
            <a:extLst>
              <a:ext uri="{FF2B5EF4-FFF2-40B4-BE49-F238E27FC236}">
                <a16:creationId xmlns:a16="http://schemas.microsoft.com/office/drawing/2014/main" xmlns="" id="{23377E7B-4C25-46A4-8CB3-1F4151B34E2F}"/>
              </a:ext>
            </a:extLst>
          </p:cNvPr>
          <p:cNvSpPr txBox="1"/>
          <p:nvPr/>
        </p:nvSpPr>
        <p:spPr>
          <a:xfrm>
            <a:off x="381101" y="1009029"/>
            <a:ext cx="9652585" cy="738664"/>
          </a:xfrm>
          <a:prstGeom prst="rect">
            <a:avLst/>
          </a:prstGeom>
          <a:noFill/>
        </p:spPr>
        <p:txBody>
          <a:bodyPr wrap="square" rtlCol="0">
            <a:spAutoFit/>
          </a:bodyPr>
          <a:lstStyle/>
          <a:p>
            <a:pPr>
              <a:spcAft>
                <a:spcPts val="0"/>
              </a:spcAft>
            </a:pPr>
            <a:r>
              <a:rPr lang="en-GB" sz="1400" u="sng" dirty="0">
                <a:solidFill>
                  <a:srgbClr val="0070C0"/>
                </a:solidFill>
                <a:latin typeface="Verdana" panose="020B0604030504040204" pitchFamily="34" charset="0"/>
                <a:ea typeface="Verdana" panose="020B0604030504040204" pitchFamily="34" charset="0"/>
              </a:rPr>
              <a:t>Supporting tech SMEs </a:t>
            </a:r>
            <a:r>
              <a:rPr lang="en-GB" sz="1400" dirty="0">
                <a:latin typeface="Verdana" panose="020B0604030504040204" pitchFamily="34" charset="0"/>
                <a:ea typeface="Verdana" panose="020B0604030504040204" pitchFamily="34" charset="0"/>
              </a:rPr>
              <a:t>in the development of local innovation ecosystems for local content and services is a key aim of the event. Click below for examples of how past event editions have been very well received by tech SMEs:</a:t>
            </a:r>
          </a:p>
        </p:txBody>
      </p:sp>
      <p:sp>
        <p:nvSpPr>
          <p:cNvPr id="6" name="Rectangle 5"/>
          <p:cNvSpPr/>
          <p:nvPr/>
        </p:nvSpPr>
        <p:spPr>
          <a:xfrm>
            <a:off x="381101" y="305933"/>
            <a:ext cx="2945037" cy="507831"/>
          </a:xfrm>
          <a:prstGeom prst="rect">
            <a:avLst/>
          </a:prstGeom>
        </p:spPr>
        <p:txBody>
          <a:bodyPr wrap="none">
            <a:spAutoFit/>
          </a:bodyPr>
          <a:lstStyle/>
          <a:p>
            <a:r>
              <a:rPr lang="fr-FR" sz="2700" dirty="0">
                <a:solidFill>
                  <a:srgbClr val="0070C0"/>
                </a:solidFill>
                <a:latin typeface="Verdana" panose="020B0604030504040204" pitchFamily="34" charset="0"/>
                <a:ea typeface="Verdana" panose="020B0604030504040204" pitchFamily="34" charset="0"/>
              </a:rPr>
              <a:t>Unique features</a:t>
            </a:r>
          </a:p>
        </p:txBody>
      </p:sp>
      <p:sp>
        <p:nvSpPr>
          <p:cNvPr id="7" name="Rectangle 6"/>
          <p:cNvSpPr/>
          <p:nvPr/>
        </p:nvSpPr>
        <p:spPr>
          <a:xfrm>
            <a:off x="589294" y="3256559"/>
            <a:ext cx="635110" cy="307777"/>
          </a:xfrm>
          <a:prstGeom prst="rect">
            <a:avLst/>
          </a:prstGeom>
        </p:spPr>
        <p:txBody>
          <a:bodyPr wrap="none">
            <a:spAutoFit/>
          </a:bodyPr>
          <a:lstStyle/>
          <a:p>
            <a:r>
              <a:rPr lang="fr-FR" sz="1400" b="1" dirty="0">
                <a:solidFill>
                  <a:schemeClr val="bg1"/>
                </a:solidFill>
                <a:latin typeface="Verdana" panose="020B0604030504040204" pitchFamily="34" charset="0"/>
                <a:ea typeface="Verdana" panose="020B0604030504040204" pitchFamily="34" charset="0"/>
              </a:rPr>
              <a:t>Goal</a:t>
            </a:r>
          </a:p>
        </p:txBody>
      </p:sp>
      <p:sp>
        <p:nvSpPr>
          <p:cNvPr id="8" name="Rectangle 7"/>
          <p:cNvSpPr/>
          <p:nvPr/>
        </p:nvSpPr>
        <p:spPr>
          <a:xfrm>
            <a:off x="589294" y="3709757"/>
            <a:ext cx="1776079" cy="2031325"/>
          </a:xfrm>
          <a:prstGeom prst="rect">
            <a:avLst/>
          </a:prstGeom>
        </p:spPr>
        <p:txBody>
          <a:bodyPr wrap="square">
            <a:spAutoFit/>
          </a:bodyPr>
          <a:lstStyle/>
          <a:p>
            <a:pPr>
              <a:spcAft>
                <a:spcPts val="0"/>
              </a:spcAft>
            </a:pPr>
            <a:r>
              <a:rPr lang="en-GB" sz="1400" dirty="0">
                <a:solidFill>
                  <a:srgbClr val="0070C0"/>
                </a:solidFill>
                <a:latin typeface="Verdana" panose="020B0604030504040204" pitchFamily="34" charset="0"/>
                <a:ea typeface="Verdana" panose="020B0604030504040204" pitchFamily="34" charset="0"/>
              </a:rPr>
              <a:t>To accelerate ICT innovation for social and economic development, improving lives faster and making the world better, sooner.</a:t>
            </a:r>
          </a:p>
        </p:txBody>
      </p:sp>
      <p:sp>
        <p:nvSpPr>
          <p:cNvPr id="9" name="Rectangle 8"/>
          <p:cNvSpPr/>
          <p:nvPr/>
        </p:nvSpPr>
        <p:spPr>
          <a:xfrm>
            <a:off x="2659913" y="3222072"/>
            <a:ext cx="2231701" cy="307777"/>
          </a:xfrm>
          <a:prstGeom prst="rect">
            <a:avLst/>
          </a:prstGeom>
        </p:spPr>
        <p:txBody>
          <a:bodyPr wrap="none">
            <a:spAutoFit/>
          </a:bodyPr>
          <a:lstStyle/>
          <a:p>
            <a:r>
              <a:rPr lang="en-GB" sz="1400" b="1" dirty="0">
                <a:solidFill>
                  <a:schemeClr val="bg1"/>
                </a:solidFill>
                <a:latin typeface="Verdana" panose="020B0604030504040204" pitchFamily="34" charset="0"/>
                <a:ea typeface="Verdana" panose="020B0604030504040204" pitchFamily="34" charset="0"/>
              </a:rPr>
              <a:t>Influential Audience</a:t>
            </a:r>
          </a:p>
        </p:txBody>
      </p:sp>
      <p:sp>
        <p:nvSpPr>
          <p:cNvPr id="10" name="Rectangle 9"/>
          <p:cNvSpPr/>
          <p:nvPr/>
        </p:nvSpPr>
        <p:spPr>
          <a:xfrm>
            <a:off x="2649387" y="3629208"/>
            <a:ext cx="3493985" cy="3162404"/>
          </a:xfrm>
          <a:prstGeom prst="rect">
            <a:avLst/>
          </a:prstGeom>
        </p:spPr>
        <p:txBody>
          <a:bodyPr wrap="square">
            <a:spAutoFit/>
          </a:bodyPr>
          <a:lstStyle/>
          <a:p>
            <a:pPr marL="168275" lvl="0" indent="-168275">
              <a:spcBef>
                <a:spcPts val="700"/>
              </a:spcBef>
              <a:spcAft>
                <a:spcPts val="0"/>
              </a:spcAft>
              <a:buClr>
                <a:srgbClr val="0070C0"/>
              </a:buClr>
              <a:buFont typeface="Wingdings" panose="05000000000000000000" pitchFamily="2" charset="2"/>
              <a:buChar char="§"/>
            </a:pPr>
            <a:r>
              <a:rPr lang="en-GB" sz="1300" dirty="0">
                <a:latin typeface="Verdana" panose="020B0604030504040204" pitchFamily="34" charset="0"/>
                <a:ea typeface="Verdana" panose="020B0604030504040204" pitchFamily="34" charset="0"/>
              </a:rPr>
              <a:t>High-level audience </a:t>
            </a:r>
            <a:br>
              <a:rPr lang="en-GB" sz="1300" dirty="0">
                <a:latin typeface="Verdana" panose="020B0604030504040204" pitchFamily="34" charset="0"/>
                <a:ea typeface="Verdana" panose="020B0604030504040204" pitchFamily="34" charset="0"/>
              </a:rPr>
            </a:br>
            <a:r>
              <a:rPr lang="en-GB" sz="1300" dirty="0">
                <a:latin typeface="Verdana" panose="020B0604030504040204" pitchFamily="34" charset="0"/>
                <a:ea typeface="Verdana" panose="020B0604030504040204" pitchFamily="34" charset="0"/>
              </a:rPr>
              <a:t>(ministers, regulators, C-levels, directors-general, ambassadors…)</a:t>
            </a:r>
          </a:p>
          <a:p>
            <a:pPr marL="168275" lvl="0" indent="-168275">
              <a:spcBef>
                <a:spcPts val="700"/>
              </a:spcBef>
              <a:spcAft>
                <a:spcPts val="0"/>
              </a:spcAft>
              <a:buClr>
                <a:srgbClr val="0070C0"/>
              </a:buClr>
              <a:buFont typeface="Wingdings" panose="05000000000000000000" pitchFamily="2" charset="2"/>
              <a:buChar char="§"/>
            </a:pPr>
            <a:r>
              <a:rPr lang="en-GB" sz="1300" dirty="0">
                <a:latin typeface="Verdana" panose="020B0604030504040204" pitchFamily="34" charset="0"/>
                <a:ea typeface="Verdana" panose="020B0604030504040204" pitchFamily="34" charset="0"/>
              </a:rPr>
              <a:t>Influential audience </a:t>
            </a:r>
            <a:br>
              <a:rPr lang="en-GB" sz="1300" dirty="0">
                <a:latin typeface="Verdana" panose="020B0604030504040204" pitchFamily="34" charset="0"/>
                <a:ea typeface="Verdana" panose="020B0604030504040204" pitchFamily="34" charset="0"/>
              </a:rPr>
            </a:br>
            <a:r>
              <a:rPr lang="en-GB" sz="1300" dirty="0">
                <a:latin typeface="Verdana" panose="020B0604030504040204" pitchFamily="34" charset="0"/>
                <a:ea typeface="Verdana" panose="020B0604030504040204" pitchFamily="34" charset="0"/>
              </a:rPr>
              <a:t>(decision &amp; policy makers)</a:t>
            </a:r>
          </a:p>
          <a:p>
            <a:pPr marL="168275" lvl="0" indent="-168275">
              <a:spcBef>
                <a:spcPts val="700"/>
              </a:spcBef>
              <a:spcAft>
                <a:spcPts val="0"/>
              </a:spcAft>
              <a:buClr>
                <a:srgbClr val="0070C0"/>
              </a:buClr>
              <a:buFont typeface="Wingdings" panose="05000000000000000000" pitchFamily="2" charset="2"/>
              <a:buChar char="§"/>
            </a:pPr>
            <a:r>
              <a:rPr lang="en-GB" sz="1300" dirty="0">
                <a:latin typeface="Verdana" panose="020B0604030504040204" pitchFamily="34" charset="0"/>
                <a:ea typeface="Verdana" panose="020B0604030504040204" pitchFamily="34" charset="0"/>
              </a:rPr>
              <a:t>Dominant emerging markets seeking solutions to improve their ICT landscapes</a:t>
            </a:r>
          </a:p>
          <a:p>
            <a:pPr marL="168275" lvl="0" indent="-168275">
              <a:spcBef>
                <a:spcPts val="700"/>
              </a:spcBef>
              <a:spcAft>
                <a:spcPts val="0"/>
              </a:spcAft>
              <a:buClr>
                <a:srgbClr val="0070C0"/>
              </a:buClr>
              <a:buFont typeface="Wingdings" panose="05000000000000000000" pitchFamily="2" charset="2"/>
              <a:buChar char="§"/>
            </a:pPr>
            <a:r>
              <a:rPr lang="en-GB" sz="1300" dirty="0">
                <a:latin typeface="Verdana" panose="020B0604030504040204" pitchFamily="34" charset="0"/>
                <a:ea typeface="Verdana" panose="020B0604030504040204" pitchFamily="34" charset="0"/>
              </a:rPr>
              <a:t>Key stakeholders from across a powerful ICT community</a:t>
            </a:r>
          </a:p>
          <a:p>
            <a:pPr>
              <a:spcAft>
                <a:spcPts val="0"/>
              </a:spcAft>
            </a:pPr>
            <a:r>
              <a:rPr lang="en-GB" sz="1300" dirty="0">
                <a:solidFill>
                  <a:srgbClr val="0070C0"/>
                </a:solidFill>
                <a:latin typeface="Verdana" panose="020B0604030504040204" pitchFamily="34" charset="0"/>
                <a:ea typeface="Verdana" panose="020B0604030504040204" pitchFamily="34" charset="0"/>
              </a:rPr>
              <a:t> </a:t>
            </a:r>
          </a:p>
          <a:p>
            <a:pPr>
              <a:spcAft>
                <a:spcPts val="0"/>
              </a:spcAft>
            </a:pPr>
            <a:r>
              <a:rPr lang="en-GB" sz="1300" dirty="0">
                <a:solidFill>
                  <a:srgbClr val="0070C0"/>
                </a:solidFill>
                <a:latin typeface="Verdana" panose="020B0604030504040204" pitchFamily="34" charset="0"/>
                <a:ea typeface="Verdana" panose="020B0604030504040204" pitchFamily="34" charset="0"/>
              </a:rPr>
              <a:t>This results in deal-flow, especially for SMEs, business growth/ diversification, and resolving critical industry issues</a:t>
            </a:r>
            <a:r>
              <a:rPr lang="en-GB" sz="1300" i="1" dirty="0">
                <a:solidFill>
                  <a:srgbClr val="0070C0"/>
                </a:solidFill>
                <a:latin typeface="Verdana" panose="020B0604030504040204" pitchFamily="34" charset="0"/>
                <a:ea typeface="Verdana" panose="020B0604030504040204" pitchFamily="34" charset="0"/>
              </a:rPr>
              <a:t>.</a:t>
            </a:r>
          </a:p>
        </p:txBody>
      </p:sp>
      <p:sp>
        <p:nvSpPr>
          <p:cNvPr id="11" name="Rectangle 10"/>
          <p:cNvSpPr/>
          <p:nvPr/>
        </p:nvSpPr>
        <p:spPr>
          <a:xfrm>
            <a:off x="6689566" y="3242875"/>
            <a:ext cx="1489510" cy="307777"/>
          </a:xfrm>
          <a:prstGeom prst="rect">
            <a:avLst/>
          </a:prstGeom>
        </p:spPr>
        <p:txBody>
          <a:bodyPr wrap="none">
            <a:spAutoFit/>
          </a:bodyPr>
          <a:lstStyle/>
          <a:p>
            <a:r>
              <a:rPr lang="fr-FR" sz="1400" b="1" dirty="0">
                <a:solidFill>
                  <a:schemeClr val="bg1"/>
                </a:solidFill>
                <a:latin typeface="Verdana" panose="020B0604030504040204" pitchFamily="34" charset="0"/>
                <a:ea typeface="Verdana" panose="020B0604030504040204" pitchFamily="34" charset="0"/>
              </a:rPr>
              <a:t>Best Support</a:t>
            </a:r>
          </a:p>
        </p:txBody>
      </p:sp>
      <p:sp>
        <p:nvSpPr>
          <p:cNvPr id="12" name="Rectangle 11"/>
          <p:cNvSpPr/>
          <p:nvPr/>
        </p:nvSpPr>
        <p:spPr>
          <a:xfrm>
            <a:off x="6345712" y="3688235"/>
            <a:ext cx="3493985" cy="3072636"/>
          </a:xfrm>
          <a:prstGeom prst="rect">
            <a:avLst/>
          </a:prstGeom>
        </p:spPr>
        <p:txBody>
          <a:bodyPr wrap="square">
            <a:spAutoFit/>
          </a:bodyPr>
          <a:lstStyle/>
          <a:p>
            <a:pPr marL="168275" indent="-168275">
              <a:spcBef>
                <a:spcPts val="700"/>
              </a:spcBef>
              <a:buClr>
                <a:srgbClr val="0070C0"/>
              </a:buClr>
              <a:buFont typeface="Wingdings" panose="05000000000000000000" pitchFamily="2" charset="2"/>
              <a:buChar char="§"/>
            </a:pPr>
            <a:r>
              <a:rPr lang="en-GB" sz="1300" dirty="0">
                <a:latin typeface="Verdana" panose="020B0604030504040204" pitchFamily="34" charset="0"/>
                <a:ea typeface="Verdana" panose="020B0604030504040204" pitchFamily="34" charset="0"/>
              </a:rPr>
              <a:t>Concentrate on the business development and customer relations: we organize your participation</a:t>
            </a:r>
          </a:p>
          <a:p>
            <a:pPr marL="168275" indent="-168275">
              <a:spcBef>
                <a:spcPts val="700"/>
              </a:spcBef>
              <a:buClr>
                <a:srgbClr val="0070C0"/>
              </a:buClr>
              <a:buFont typeface="Wingdings" panose="05000000000000000000" pitchFamily="2" charset="2"/>
              <a:buChar char="§"/>
            </a:pPr>
            <a:r>
              <a:rPr lang="en-GB" sz="1300" dirty="0">
                <a:latin typeface="Verdana" panose="020B0604030504040204" pitchFamily="34" charset="0"/>
                <a:ea typeface="Verdana" panose="020B0604030504040204" pitchFamily="34" charset="0"/>
              </a:rPr>
              <a:t>Clear identification through your branded booth</a:t>
            </a:r>
          </a:p>
          <a:p>
            <a:pPr marL="168275" indent="-168275">
              <a:spcBef>
                <a:spcPts val="700"/>
              </a:spcBef>
              <a:buClr>
                <a:srgbClr val="0070C0"/>
              </a:buClr>
              <a:buFont typeface="Wingdings" panose="05000000000000000000" pitchFamily="2" charset="2"/>
              <a:buChar char="§"/>
            </a:pPr>
            <a:r>
              <a:rPr lang="en-GB" sz="1300" dirty="0">
                <a:latin typeface="Verdana" panose="020B0604030504040204" pitchFamily="34" charset="0"/>
                <a:ea typeface="Verdana" panose="020B0604030504040204" pitchFamily="34" charset="0"/>
              </a:rPr>
              <a:t>Attractive National Pavilion design creating an inviting atmosphere to drive footfall</a:t>
            </a:r>
            <a:endParaRPr lang="en-GB" sz="1300" dirty="0">
              <a:solidFill>
                <a:srgbClr val="0070C0"/>
              </a:solidFill>
              <a:latin typeface="Verdana" panose="020B0604030504040204" pitchFamily="34" charset="0"/>
              <a:ea typeface="Verdana" panose="020B0604030504040204" pitchFamily="34" charset="0"/>
            </a:endParaRPr>
          </a:p>
          <a:p>
            <a:pPr>
              <a:spcAft>
                <a:spcPts val="0"/>
              </a:spcAft>
            </a:pPr>
            <a:endParaRPr lang="en-GB" sz="1300" dirty="0">
              <a:solidFill>
                <a:srgbClr val="0070C0"/>
              </a:solidFill>
              <a:latin typeface="Verdana" panose="020B0604030504040204" pitchFamily="34" charset="0"/>
              <a:ea typeface="Verdana" panose="020B0604030504040204" pitchFamily="34" charset="0"/>
            </a:endParaRPr>
          </a:p>
          <a:p>
            <a:pPr>
              <a:spcAft>
                <a:spcPts val="0"/>
              </a:spcAft>
            </a:pPr>
            <a:endParaRPr lang="en-GB" sz="1300" dirty="0">
              <a:solidFill>
                <a:srgbClr val="0070C0"/>
              </a:solidFill>
              <a:latin typeface="Verdana" panose="020B0604030504040204" pitchFamily="34" charset="0"/>
              <a:ea typeface="Verdana" panose="020B0604030504040204" pitchFamily="34" charset="0"/>
            </a:endParaRPr>
          </a:p>
          <a:p>
            <a:pPr>
              <a:spcAft>
                <a:spcPts val="0"/>
              </a:spcAft>
            </a:pPr>
            <a:r>
              <a:rPr lang="en-GB" sz="1300" dirty="0">
                <a:solidFill>
                  <a:srgbClr val="0070C0"/>
                </a:solidFill>
                <a:latin typeface="Verdana" panose="020B0604030504040204" pitchFamily="34" charset="0"/>
                <a:ea typeface="Verdana" panose="020B0604030504040204" pitchFamily="34" charset="0"/>
              </a:rPr>
              <a:t>Join this important journey - YOU the SMEs are the drivers of accelerating socio-economic development, therefore your success is of great importance.</a:t>
            </a:r>
          </a:p>
        </p:txBody>
      </p:sp>
      <p:pic>
        <p:nvPicPr>
          <p:cNvPr id="19" name="Picture 18"/>
          <p:cNvPicPr>
            <a:picLocks noChangeAspect="1"/>
          </p:cNvPicPr>
          <p:nvPr/>
        </p:nvPicPr>
        <p:blipFill rotWithShape="1">
          <a:blip r:embed="rId2" cstate="print">
            <a:extLst>
              <a:ext uri="{28A0092B-C50C-407E-A947-70E740481C1C}">
                <a14:useLocalDpi xmlns:a14="http://schemas.microsoft.com/office/drawing/2010/main" val="0"/>
              </a:ext>
            </a:extLst>
          </a:blip>
          <a:srcRect t="7037"/>
          <a:stretch/>
        </p:blipFill>
        <p:spPr>
          <a:xfrm>
            <a:off x="10688360" y="385425"/>
            <a:ext cx="1176849" cy="743946"/>
          </a:xfrm>
          <a:prstGeom prst="rect">
            <a:avLst/>
          </a:prstGeom>
        </p:spPr>
      </p:pic>
      <p:sp>
        <p:nvSpPr>
          <p:cNvPr id="15" name="TextBox 14">
            <a:extLst>
              <a:ext uri="{FF2B5EF4-FFF2-40B4-BE49-F238E27FC236}">
                <a16:creationId xmlns:a16="http://schemas.microsoft.com/office/drawing/2014/main" xmlns="" id="{23377E7B-4C25-46A4-8CB3-1F4151B34E2F}"/>
              </a:ext>
            </a:extLst>
          </p:cNvPr>
          <p:cNvSpPr txBox="1"/>
          <p:nvPr/>
        </p:nvSpPr>
        <p:spPr>
          <a:xfrm>
            <a:off x="381100" y="1792927"/>
            <a:ext cx="3711215" cy="1223412"/>
          </a:xfrm>
          <a:prstGeom prst="rect">
            <a:avLst/>
          </a:prstGeom>
          <a:noFill/>
        </p:spPr>
        <p:txBody>
          <a:bodyPr wrap="square" rtlCol="0">
            <a:spAutoFit/>
          </a:bodyPr>
          <a:lstStyle/>
          <a:p>
            <a:pPr marL="342900" indent="-342900">
              <a:spcBef>
                <a:spcPts val="700"/>
              </a:spcBef>
              <a:buFont typeface="Symbol" panose="05050102010706020507" pitchFamily="18" charset="2"/>
              <a:buChar char=""/>
            </a:pPr>
            <a:r>
              <a:rPr lang="en-GB" sz="1400" u="sng" dirty="0">
                <a:solidFill>
                  <a:srgbClr val="0085D4"/>
                </a:solidFill>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xmlns="" val="tx"/>
                    </a:ext>
                  </a:extLst>
                </a:hlinkClick>
              </a:rPr>
              <a:t>Success Stories</a:t>
            </a:r>
            <a:r>
              <a:rPr lang="en-GB" sz="1400" u="sng" dirty="0">
                <a:solidFill>
                  <a:srgbClr val="0085D4"/>
                </a:solidFill>
                <a:latin typeface="Verdana" panose="020B0604030504040204" pitchFamily="34" charset="0"/>
                <a:ea typeface="Verdana" panose="020B0604030504040204" pitchFamily="34" charset="0"/>
              </a:rPr>
              <a:t> </a:t>
            </a:r>
          </a:p>
          <a:p>
            <a:pPr marL="342900" lvl="0" indent="-342900">
              <a:spcBef>
                <a:spcPts val="700"/>
              </a:spcBef>
              <a:spcAft>
                <a:spcPts val="0"/>
              </a:spcAft>
              <a:buFont typeface="Symbol" panose="05050102010706020507" pitchFamily="18" charset="2"/>
              <a:buChar char=""/>
            </a:pPr>
            <a:r>
              <a:rPr lang="en-GB" sz="1400" u="sng" dirty="0">
                <a:solidFill>
                  <a:srgbClr val="0085D4"/>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xmlns="" val="tx"/>
                    </a:ext>
                  </a:extLst>
                </a:hlinkClick>
              </a:rPr>
              <a:t>SMEs in action video</a:t>
            </a:r>
            <a:endParaRPr lang="en-GB" sz="1400" dirty="0">
              <a:solidFill>
                <a:srgbClr val="0085D4"/>
              </a:solidFill>
              <a:latin typeface="Verdana" panose="020B0604030504040204" pitchFamily="34" charset="0"/>
              <a:ea typeface="Verdana" panose="020B0604030504040204" pitchFamily="34" charset="0"/>
            </a:endParaRPr>
          </a:p>
          <a:p>
            <a:pPr marL="342900" lvl="0" indent="-342900">
              <a:spcBef>
                <a:spcPts val="700"/>
              </a:spcBef>
              <a:spcAft>
                <a:spcPts val="0"/>
              </a:spcAft>
              <a:buFont typeface="Symbol" panose="05050102010706020507" pitchFamily="18" charset="2"/>
              <a:buChar char=""/>
            </a:pPr>
            <a:r>
              <a:rPr lang="en-GB" sz="1400" u="sng" dirty="0">
                <a:solidFill>
                  <a:srgbClr val="0085D4"/>
                </a:solidFill>
                <a:latin typeface="Verdana" panose="020B0604030504040204" pitchFamily="34" charset="0"/>
                <a:ea typeface="Verdana" panose="020B0604030504040204" pitchFamily="34" charset="0"/>
                <a:hlinkClick r:id="rId5">
                  <a:extLst>
                    <a:ext uri="{A12FA001-AC4F-418D-AE19-62706E023703}">
                      <ahyp:hlinkClr xmlns:ahyp="http://schemas.microsoft.com/office/drawing/2018/hyperlinkcolor" xmlns="" val="tx"/>
                    </a:ext>
                  </a:extLst>
                </a:hlinkClick>
              </a:rPr>
              <a:t>SME Awards Programme</a:t>
            </a:r>
            <a:endParaRPr lang="en-GB" sz="1400" dirty="0">
              <a:solidFill>
                <a:srgbClr val="0085D4"/>
              </a:solidFill>
              <a:latin typeface="Verdana" panose="020B0604030504040204" pitchFamily="34" charset="0"/>
              <a:ea typeface="Verdana" panose="020B0604030504040204" pitchFamily="34" charset="0"/>
            </a:endParaRPr>
          </a:p>
          <a:p>
            <a:pPr marL="342900" lvl="0" indent="-342900">
              <a:spcBef>
                <a:spcPts val="700"/>
              </a:spcBef>
              <a:spcAft>
                <a:spcPts val="0"/>
              </a:spcAft>
              <a:buFont typeface="Symbol" panose="05050102010706020507" pitchFamily="18" charset="2"/>
              <a:buChar char=""/>
            </a:pPr>
            <a:r>
              <a:rPr lang="en-GB" sz="1400" u="sng" dirty="0">
                <a:solidFill>
                  <a:srgbClr val="0085D4"/>
                </a:solidFill>
                <a:latin typeface="Verdana" panose="020B0604030504040204" pitchFamily="34" charset="0"/>
                <a:ea typeface="Verdana" panose="020B0604030504040204" pitchFamily="34" charset="0"/>
                <a:hlinkClick r:id="rId6">
                  <a:extLst>
                    <a:ext uri="{A12FA001-AC4F-418D-AE19-62706E023703}">
                      <ahyp:hlinkClr xmlns:ahyp="http://schemas.microsoft.com/office/drawing/2018/hyperlinkcolor" xmlns="" val="tx"/>
                    </a:ext>
                  </a:extLst>
                </a:hlinkClick>
              </a:rPr>
              <a:t>Photo gallery of SMEs in action</a:t>
            </a:r>
            <a:endParaRPr lang="en-GB" sz="1400" dirty="0">
              <a:solidFill>
                <a:srgbClr val="0085D4"/>
              </a:solidFill>
              <a:latin typeface="Verdana" panose="020B0604030504040204" pitchFamily="34" charset="0"/>
              <a:ea typeface="Verdana" panose="020B0604030504040204" pitchFamily="34" charset="0"/>
            </a:endParaRPr>
          </a:p>
        </p:txBody>
      </p:sp>
      <p:sp>
        <p:nvSpPr>
          <p:cNvPr id="24" name="Rectangle 23"/>
          <p:cNvSpPr/>
          <p:nvPr/>
        </p:nvSpPr>
        <p:spPr>
          <a:xfrm>
            <a:off x="6275430" y="3166503"/>
            <a:ext cx="3570931" cy="442539"/>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dirty="0">
              <a:solidFill>
                <a:schemeClr val="bg1"/>
              </a:solidFill>
            </a:endParaRPr>
          </a:p>
        </p:txBody>
      </p:sp>
      <p:sp>
        <p:nvSpPr>
          <p:cNvPr id="25" name="Rectangle 24"/>
          <p:cNvSpPr/>
          <p:nvPr/>
        </p:nvSpPr>
        <p:spPr>
          <a:xfrm>
            <a:off x="6275430" y="3609042"/>
            <a:ext cx="3570931" cy="318506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dirty="0">
              <a:solidFill>
                <a:srgbClr val="0070C0"/>
              </a:solidFill>
            </a:endParaRPr>
          </a:p>
        </p:txBody>
      </p:sp>
      <p:sp>
        <p:nvSpPr>
          <p:cNvPr id="26" name="Rectangle 25"/>
          <p:cNvSpPr/>
          <p:nvPr/>
        </p:nvSpPr>
        <p:spPr>
          <a:xfrm>
            <a:off x="6362902" y="3222072"/>
            <a:ext cx="1489510" cy="307777"/>
          </a:xfrm>
          <a:prstGeom prst="rect">
            <a:avLst/>
          </a:prstGeom>
        </p:spPr>
        <p:txBody>
          <a:bodyPr wrap="none">
            <a:spAutoFit/>
          </a:bodyPr>
          <a:lstStyle/>
          <a:p>
            <a:r>
              <a:rPr lang="en-GB" sz="1400" b="1" dirty="0">
                <a:solidFill>
                  <a:schemeClr val="bg1"/>
                </a:solidFill>
                <a:latin typeface="Verdana" panose="020B0604030504040204" pitchFamily="34" charset="0"/>
                <a:ea typeface="Verdana" panose="020B0604030504040204" pitchFamily="34" charset="0"/>
              </a:rPr>
              <a:t>Best Support</a:t>
            </a:r>
          </a:p>
        </p:txBody>
      </p:sp>
      <p:pic>
        <p:nvPicPr>
          <p:cNvPr id="1026" name="Picture 16" descr="image001">
            <a:extLst>
              <a:ext uri="{FF2B5EF4-FFF2-40B4-BE49-F238E27FC236}">
                <a16:creationId xmlns:a16="http://schemas.microsoft.com/office/drawing/2014/main" xmlns="" id="{B78DB2CB-037F-48F1-8336-1D8939A678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13090" y="1774729"/>
            <a:ext cx="2433271" cy="124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1444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4705"/>
          <a:stretch/>
        </p:blipFill>
        <p:spPr>
          <a:xfrm>
            <a:off x="0" y="0"/>
            <a:ext cx="6105887" cy="6858000"/>
          </a:xfrm>
          <a:prstGeom prst="rect">
            <a:avLst/>
          </a:prstGeom>
        </p:spPr>
      </p:pic>
      <p:sp>
        <p:nvSpPr>
          <p:cNvPr id="5" name="Rectangle 4"/>
          <p:cNvSpPr/>
          <p:nvPr/>
        </p:nvSpPr>
        <p:spPr>
          <a:xfrm>
            <a:off x="20475" y="-29982"/>
            <a:ext cx="6085412" cy="6887981"/>
          </a:xfrm>
          <a:prstGeom prst="rect">
            <a:avLst/>
          </a:prstGeom>
          <a:solidFill>
            <a:srgbClr val="001D58">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ntent Placeholder 2"/>
          <p:cNvSpPr txBox="1">
            <a:spLocks/>
          </p:cNvSpPr>
          <p:nvPr/>
        </p:nvSpPr>
        <p:spPr>
          <a:xfrm>
            <a:off x="6480745" y="5883261"/>
            <a:ext cx="5484527" cy="502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75B0"/>
              </a:buClr>
              <a:buFont typeface="Wingdings" panose="05000000000000000000" pitchFamily="2" charset="2"/>
              <a:buChar char="§"/>
            </a:pPr>
            <a:r>
              <a:rPr lang="en-US" sz="1400" dirty="0">
                <a:solidFill>
                  <a:srgbClr val="FF0000"/>
                </a:solidFill>
                <a:latin typeface="Verdana" panose="020B0604030504040204" pitchFamily="34" charset="0"/>
                <a:ea typeface="Verdana" panose="020B0604030504040204" pitchFamily="34" charset="0"/>
              </a:rPr>
              <a:t>[List of partner organizations/exhibitors/projects]</a:t>
            </a:r>
          </a:p>
        </p:txBody>
      </p:sp>
      <p:sp>
        <p:nvSpPr>
          <p:cNvPr id="16" name="TextBox 15"/>
          <p:cNvSpPr txBox="1"/>
          <p:nvPr/>
        </p:nvSpPr>
        <p:spPr>
          <a:xfrm>
            <a:off x="6480746" y="5496886"/>
            <a:ext cx="4661252" cy="307777"/>
          </a:xfrm>
          <a:prstGeom prst="rect">
            <a:avLst/>
          </a:prstGeom>
          <a:noFill/>
        </p:spPr>
        <p:txBody>
          <a:bodyPr wrap="square" rtlCol="0">
            <a:spAutoFit/>
          </a:bodyPr>
          <a:lstStyle/>
          <a:p>
            <a:r>
              <a:rPr lang="en-GB" sz="1400" dirty="0">
                <a:latin typeface="Verdana" panose="020B0604030504040204" pitchFamily="34" charset="0"/>
                <a:ea typeface="Verdana" panose="020B0604030504040204" pitchFamily="34" charset="0"/>
              </a:rPr>
              <a:t>Our Pavilion is organised in conjunction with:</a:t>
            </a:r>
          </a:p>
        </p:txBody>
      </p:sp>
      <p:sp>
        <p:nvSpPr>
          <p:cNvPr id="17" name="Rectangle 16"/>
          <p:cNvSpPr/>
          <p:nvPr/>
        </p:nvSpPr>
        <p:spPr>
          <a:xfrm>
            <a:off x="6480745" y="1506306"/>
            <a:ext cx="5376858" cy="507831"/>
          </a:xfrm>
          <a:prstGeom prst="rect">
            <a:avLst/>
          </a:prstGeom>
        </p:spPr>
        <p:txBody>
          <a:bodyPr wrap="square">
            <a:spAutoFit/>
          </a:bodyPr>
          <a:lstStyle/>
          <a:p>
            <a:r>
              <a:rPr lang="en-GB" sz="2700" dirty="0">
                <a:solidFill>
                  <a:srgbClr val="FF0000"/>
                </a:solidFill>
                <a:latin typeface="Verdana" panose="020B0604030504040204" pitchFamily="34" charset="0"/>
                <a:ea typeface="Verdana" panose="020B0604030504040204" pitchFamily="34" charset="0"/>
              </a:rPr>
              <a:t>[Country Name]</a:t>
            </a:r>
            <a:r>
              <a:rPr lang="en-GB" sz="2700" dirty="0">
                <a:solidFill>
                  <a:srgbClr val="0070C0"/>
                </a:solidFill>
                <a:latin typeface="Verdana" panose="020B0604030504040204" pitchFamily="34" charset="0"/>
                <a:ea typeface="Verdana" panose="020B0604030504040204" pitchFamily="34" charset="0"/>
              </a:rPr>
              <a:t>’s objectives</a:t>
            </a:r>
            <a:endParaRPr lang="fr-FR" sz="2700" dirty="0">
              <a:solidFill>
                <a:srgbClr val="0070C0"/>
              </a:solidFill>
              <a:latin typeface="Verdana" panose="020B0604030504040204" pitchFamily="34" charset="0"/>
              <a:ea typeface="Verdana" panose="020B0604030504040204" pitchFamily="34" charset="0"/>
            </a:endParaRPr>
          </a:p>
        </p:txBody>
      </p:sp>
      <p:sp>
        <p:nvSpPr>
          <p:cNvPr id="18" name="Content Placeholder 2"/>
          <p:cNvSpPr txBox="1">
            <a:spLocks/>
          </p:cNvSpPr>
          <p:nvPr/>
        </p:nvSpPr>
        <p:spPr>
          <a:xfrm>
            <a:off x="6495738" y="3100850"/>
            <a:ext cx="5696262" cy="22761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700"/>
              </a:spcBef>
              <a:buClr>
                <a:srgbClr val="0075B0"/>
              </a:buClr>
              <a:buFont typeface="Wingdings" panose="05000000000000000000" pitchFamily="2" charset="2"/>
              <a:buChar char="§"/>
            </a:pPr>
            <a:r>
              <a:rPr lang="en-US" sz="1400" dirty="0">
                <a:solidFill>
                  <a:srgbClr val="0070C0"/>
                </a:solidFill>
                <a:latin typeface="Verdana" panose="020B0604030504040204" pitchFamily="34" charset="0"/>
                <a:ea typeface="Verdana" panose="020B0604030504040204" pitchFamily="34" charset="0"/>
              </a:rPr>
              <a:t>Provide</a:t>
            </a:r>
            <a:r>
              <a:rPr lang="en-US" sz="1400" dirty="0">
                <a:solidFill>
                  <a:schemeClr val="tx1">
                    <a:lumMod val="85000"/>
                    <a:lumOff val="15000"/>
                  </a:schemeClr>
                </a:solidFill>
                <a:latin typeface="Verdana" panose="020B0604030504040204" pitchFamily="34" charset="0"/>
                <a:ea typeface="Verdana" panose="020B0604030504040204" pitchFamily="34" charset="0"/>
              </a:rPr>
              <a:t> an opportunity for our nation's tech SMEs to grow their businesses, and for key industry players to diversify at this leading ICT event</a:t>
            </a:r>
          </a:p>
          <a:p>
            <a:pPr lvl="0">
              <a:spcBef>
                <a:spcPts val="700"/>
              </a:spcBef>
              <a:buClr>
                <a:srgbClr val="0075B0"/>
              </a:buClr>
              <a:buFont typeface="Wingdings" panose="05000000000000000000" pitchFamily="2" charset="2"/>
              <a:buChar char="§"/>
            </a:pPr>
            <a:r>
              <a:rPr lang="en-US" sz="1400" dirty="0">
                <a:solidFill>
                  <a:srgbClr val="0070C0"/>
                </a:solidFill>
                <a:latin typeface="Verdana" panose="020B0604030504040204" pitchFamily="34" charset="0"/>
                <a:ea typeface="Verdana" panose="020B0604030504040204" pitchFamily="34" charset="0"/>
              </a:rPr>
              <a:t>Increase </a:t>
            </a:r>
            <a:r>
              <a:rPr lang="en-US" sz="1400" dirty="0">
                <a:solidFill>
                  <a:schemeClr val="tx1">
                    <a:lumMod val="85000"/>
                    <a:lumOff val="15000"/>
                  </a:schemeClr>
                </a:solidFill>
                <a:latin typeface="Verdana" panose="020B0604030504040204" pitchFamily="34" charset="0"/>
                <a:ea typeface="Verdana" panose="020B0604030504040204" pitchFamily="34" charset="0"/>
              </a:rPr>
              <a:t>the visibility of </a:t>
            </a:r>
            <a:r>
              <a:rPr lang="en-US" sz="1400" dirty="0">
                <a:solidFill>
                  <a:srgbClr val="FF0000"/>
                </a:solidFill>
                <a:latin typeface="Verdana" panose="020B0604030504040204" pitchFamily="34" charset="0"/>
                <a:ea typeface="Verdana" panose="020B0604030504040204" pitchFamily="34" charset="0"/>
              </a:rPr>
              <a:t>[national ICT strategy/specific projects, technologies or partnership opportunities]</a:t>
            </a:r>
          </a:p>
          <a:p>
            <a:pPr lvl="0">
              <a:spcBef>
                <a:spcPts val="700"/>
              </a:spcBef>
              <a:buClr>
                <a:srgbClr val="0075B0"/>
              </a:buClr>
              <a:buFont typeface="Wingdings" panose="05000000000000000000" pitchFamily="2" charset="2"/>
              <a:buChar char="§"/>
            </a:pPr>
            <a:r>
              <a:rPr lang="en-US" sz="1400" dirty="0">
                <a:solidFill>
                  <a:srgbClr val="0070C0"/>
                </a:solidFill>
                <a:latin typeface="Verdana" panose="020B0604030504040204" pitchFamily="34" charset="0"/>
                <a:ea typeface="Verdana" panose="020B0604030504040204" pitchFamily="34" charset="0"/>
              </a:rPr>
              <a:t>Meet </a:t>
            </a:r>
            <a:r>
              <a:rPr lang="en-US" sz="1400" dirty="0">
                <a:solidFill>
                  <a:schemeClr val="tx1">
                    <a:lumMod val="85000"/>
                    <a:lumOff val="15000"/>
                  </a:schemeClr>
                </a:solidFill>
                <a:latin typeface="Verdana" panose="020B0604030504040204" pitchFamily="34" charset="0"/>
                <a:ea typeface="Verdana" panose="020B0604030504040204" pitchFamily="34" charset="0"/>
              </a:rPr>
              <a:t>with potential partners </a:t>
            </a:r>
            <a:r>
              <a:rPr lang="en-US" sz="1400" dirty="0">
                <a:solidFill>
                  <a:srgbClr val="FF0000"/>
                </a:solidFill>
                <a:latin typeface="Verdana" panose="020B0604030504040204" pitchFamily="34" charset="0"/>
                <a:ea typeface="Verdana" panose="020B0604030504040204" pitchFamily="34" charset="0"/>
              </a:rPr>
              <a:t>[list any targets]</a:t>
            </a:r>
          </a:p>
          <a:p>
            <a:pPr lvl="0">
              <a:buClr>
                <a:srgbClr val="0075B0"/>
              </a:buClr>
              <a:buFont typeface="Wingdings" panose="05000000000000000000" pitchFamily="2" charset="2"/>
              <a:buChar char="§"/>
            </a:pPr>
            <a:r>
              <a:rPr lang="en-US" sz="1400" dirty="0">
                <a:solidFill>
                  <a:srgbClr val="0070C0"/>
                </a:solidFill>
                <a:latin typeface="Verdana" panose="020B0604030504040204" pitchFamily="34" charset="0"/>
                <a:ea typeface="Verdana" panose="020B0604030504040204" pitchFamily="34" charset="0"/>
              </a:rPr>
              <a:t>Network</a:t>
            </a:r>
            <a:r>
              <a:rPr lang="en-US" sz="1400" b="1" dirty="0">
                <a:solidFill>
                  <a:srgbClr val="0085D4"/>
                </a:solidFill>
                <a:latin typeface="Verdana" panose="020B0604030504040204" pitchFamily="34" charset="0"/>
                <a:ea typeface="Verdana" panose="020B0604030504040204" pitchFamily="34" charset="0"/>
              </a:rPr>
              <a:t> </a:t>
            </a:r>
            <a:r>
              <a:rPr lang="en-US" sz="1400" dirty="0">
                <a:solidFill>
                  <a:schemeClr val="tx1">
                    <a:lumMod val="85000"/>
                    <a:lumOff val="15000"/>
                  </a:schemeClr>
                </a:solidFill>
                <a:latin typeface="Verdana" panose="020B0604030504040204" pitchFamily="34" charset="0"/>
                <a:ea typeface="Verdana" panose="020B0604030504040204" pitchFamily="34" charset="0"/>
              </a:rPr>
              <a:t>with regional peers, global industry players, leaders of government and industry, tech SME representatives, digital thinkers, media, academia and consultants.</a:t>
            </a:r>
          </a:p>
        </p:txBody>
      </p:sp>
      <p:sp>
        <p:nvSpPr>
          <p:cNvPr id="19" name="TextBox 18"/>
          <p:cNvSpPr txBox="1"/>
          <p:nvPr/>
        </p:nvSpPr>
        <p:spPr>
          <a:xfrm>
            <a:off x="6480746" y="2233132"/>
            <a:ext cx="5484526" cy="738664"/>
          </a:xfrm>
          <a:prstGeom prst="rect">
            <a:avLst/>
          </a:prstGeom>
          <a:noFill/>
        </p:spPr>
        <p:txBody>
          <a:bodyPr wrap="square" rtlCol="0">
            <a:spAutoFit/>
          </a:bodyPr>
          <a:lstStyle/>
          <a:p>
            <a:r>
              <a:rPr lang="en-GB" sz="1400" dirty="0">
                <a:solidFill>
                  <a:schemeClr val="tx1">
                    <a:lumMod val="85000"/>
                    <a:lumOff val="15000"/>
                  </a:schemeClr>
                </a:solidFill>
                <a:latin typeface="Verdana" panose="020B0604030504040204" pitchFamily="34" charset="0"/>
                <a:ea typeface="Verdana" panose="020B0604030504040204" pitchFamily="34" charset="0"/>
              </a:rPr>
              <a:t>Through our National Pavilion at ITU Digital World 2020, we aim to enable </a:t>
            </a:r>
            <a:r>
              <a:rPr lang="en-US" sz="1400" dirty="0">
                <a:solidFill>
                  <a:srgbClr val="FF0000"/>
                </a:solidFill>
                <a:latin typeface="Verdana" panose="020B0604030504040204" pitchFamily="34" charset="0"/>
                <a:ea typeface="Verdana" panose="020B0604030504040204" pitchFamily="34" charset="0"/>
              </a:rPr>
              <a:t>[</a:t>
            </a:r>
            <a:r>
              <a:rPr lang="en-GB" sz="1400" dirty="0">
                <a:solidFill>
                  <a:srgbClr val="FF0000"/>
                </a:solidFill>
                <a:latin typeface="Verdana" panose="020B0604030504040204" pitchFamily="34" charset="0"/>
                <a:ea typeface="Verdana" panose="020B0604030504040204" pitchFamily="34" charset="0"/>
              </a:rPr>
              <a:t>Country</a:t>
            </a:r>
            <a:r>
              <a:rPr lang="en-US" sz="1400" dirty="0">
                <a:solidFill>
                  <a:srgbClr val="FF0000"/>
                </a:solidFill>
                <a:latin typeface="Verdana" panose="020B0604030504040204" pitchFamily="34" charset="0"/>
                <a:ea typeface="Verdana" panose="020B0604030504040204" pitchFamily="34" charset="0"/>
              </a:rPr>
              <a:t>]</a:t>
            </a:r>
            <a:r>
              <a:rPr lang="en-GB" sz="1400" dirty="0">
                <a:solidFill>
                  <a:schemeClr val="tx1">
                    <a:lumMod val="85000"/>
                    <a:lumOff val="15000"/>
                  </a:schemeClr>
                </a:solidFill>
                <a:latin typeface="Verdana" panose="020B0604030504040204" pitchFamily="34" charset="0"/>
                <a:ea typeface="Verdana" panose="020B0604030504040204" pitchFamily="34" charset="0"/>
              </a:rPr>
              <a:t> tech SMEs to benefit from the strong growth of the promising Vietnamese market:</a:t>
            </a: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t="7037"/>
          <a:stretch/>
        </p:blipFill>
        <p:spPr>
          <a:xfrm>
            <a:off x="10688360" y="385425"/>
            <a:ext cx="1176849" cy="743946"/>
          </a:xfrm>
          <a:prstGeom prst="rect">
            <a:avLst/>
          </a:prstGeom>
        </p:spPr>
      </p:pic>
    </p:spTree>
    <p:extLst>
      <p:ext uri="{BB962C8B-B14F-4D97-AF65-F5344CB8AC3E}">
        <p14:creationId xmlns:p14="http://schemas.microsoft.com/office/powerpoint/2010/main" val="1775020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7722" b="3483"/>
          <a:stretch/>
        </p:blipFill>
        <p:spPr>
          <a:xfrm>
            <a:off x="0" y="-15309"/>
            <a:ext cx="12183762" cy="3057995"/>
          </a:xfrm>
          <a:prstGeom prst="rect">
            <a:avLst/>
          </a:prstGeom>
        </p:spPr>
      </p:pic>
      <p:sp>
        <p:nvSpPr>
          <p:cNvPr id="6" name="Rectangle 5"/>
          <p:cNvSpPr/>
          <p:nvPr/>
        </p:nvSpPr>
        <p:spPr>
          <a:xfrm>
            <a:off x="236051" y="3121695"/>
            <a:ext cx="10082033" cy="507831"/>
          </a:xfrm>
          <a:prstGeom prst="rect">
            <a:avLst/>
          </a:prstGeom>
        </p:spPr>
        <p:txBody>
          <a:bodyPr wrap="square">
            <a:spAutoFit/>
          </a:bodyPr>
          <a:lstStyle/>
          <a:p>
            <a:r>
              <a:rPr lang="en-GB" sz="2700" dirty="0">
                <a:solidFill>
                  <a:srgbClr val="0070C0"/>
                </a:solidFill>
                <a:latin typeface="Verdana" panose="020B0604030504040204" pitchFamily="34" charset="0"/>
                <a:ea typeface="Verdana" panose="020B0604030504040204" pitchFamily="34" charset="0"/>
              </a:rPr>
              <a:t>Why join </a:t>
            </a:r>
            <a:r>
              <a:rPr lang="en-GB" sz="2700" dirty="0">
                <a:solidFill>
                  <a:srgbClr val="FF0000"/>
                </a:solidFill>
                <a:latin typeface="Verdana" panose="020B0604030504040204" pitchFamily="34" charset="0"/>
                <a:ea typeface="Verdana" panose="020B0604030504040204" pitchFamily="34" charset="0"/>
              </a:rPr>
              <a:t>[Country Name]</a:t>
            </a:r>
            <a:r>
              <a:rPr lang="en-GB" sz="2700" dirty="0">
                <a:solidFill>
                  <a:srgbClr val="0070C0"/>
                </a:solidFill>
                <a:latin typeface="Verdana" panose="020B0604030504040204" pitchFamily="34" charset="0"/>
                <a:ea typeface="Verdana" panose="020B0604030504040204" pitchFamily="34" charset="0"/>
              </a:rPr>
              <a:t>’s pavilion</a:t>
            </a:r>
            <a:endParaRPr lang="en-US" sz="2700" dirty="0">
              <a:solidFill>
                <a:srgbClr val="0070C0"/>
              </a:solidFill>
              <a:latin typeface="Verdana" panose="020B0604030504040204" pitchFamily="34" charset="0"/>
              <a:ea typeface="Verdana" panose="020B0604030504040204" pitchFamily="34" charset="0"/>
            </a:endParaRPr>
          </a:p>
        </p:txBody>
      </p:sp>
      <p:sp>
        <p:nvSpPr>
          <p:cNvPr id="20" name="Content Placeholder 2"/>
          <p:cNvSpPr txBox="1">
            <a:spLocks/>
          </p:cNvSpPr>
          <p:nvPr/>
        </p:nvSpPr>
        <p:spPr>
          <a:xfrm>
            <a:off x="247702" y="3969492"/>
            <a:ext cx="4035492" cy="25888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75B0"/>
              </a:buClr>
              <a:buFont typeface="Wingdings" panose="05000000000000000000" pitchFamily="2" charset="2"/>
              <a:buChar char="§"/>
            </a:pPr>
            <a:r>
              <a:rPr lang="en-GB" sz="1400" dirty="0">
                <a:solidFill>
                  <a:srgbClr val="0070C0"/>
                </a:solidFill>
                <a:latin typeface="Verdana" panose="020B0604030504040204" pitchFamily="34" charset="0"/>
                <a:ea typeface="Verdana" panose="020B0604030504040204" pitchFamily="34" charset="0"/>
              </a:rPr>
              <a:t>Cooperate </a:t>
            </a:r>
            <a:r>
              <a:rPr lang="en-GB" sz="1400" dirty="0">
                <a:latin typeface="Verdana" panose="020B0604030504040204" pitchFamily="34" charset="0"/>
                <a:ea typeface="Verdana" panose="020B0604030504040204" pitchFamily="34" charset="0"/>
              </a:rPr>
              <a:t>with local suppliers to enhance competitiveness - over 1,000 m2 of exhibition space will be occupied by local IT companies.</a:t>
            </a:r>
          </a:p>
          <a:p>
            <a:pPr>
              <a:buClr>
                <a:srgbClr val="0075B0"/>
              </a:buClr>
              <a:buFont typeface="Wingdings" panose="05000000000000000000" pitchFamily="2" charset="2"/>
              <a:buChar char="§"/>
            </a:pPr>
            <a:r>
              <a:rPr lang="en-GB" sz="1400" dirty="0">
                <a:solidFill>
                  <a:srgbClr val="0070C0"/>
                </a:solidFill>
                <a:latin typeface="Verdana" panose="020B0604030504040204" pitchFamily="34" charset="0"/>
                <a:ea typeface="Verdana" panose="020B0604030504040204" pitchFamily="34" charset="0"/>
              </a:rPr>
              <a:t>Position your brand, </a:t>
            </a:r>
            <a:r>
              <a:rPr lang="en-GB" sz="1400" dirty="0">
                <a:latin typeface="Verdana" panose="020B0604030504040204" pitchFamily="34" charset="0"/>
                <a:ea typeface="Verdana" panose="020B0604030504040204" pitchFamily="34" charset="0"/>
              </a:rPr>
              <a:t>thought-leadership and company as a leader in your field</a:t>
            </a:r>
          </a:p>
          <a:p>
            <a:pPr>
              <a:buClr>
                <a:srgbClr val="0075B0"/>
              </a:buClr>
              <a:buFont typeface="Wingdings" panose="05000000000000000000" pitchFamily="2" charset="2"/>
              <a:buChar char="§"/>
            </a:pPr>
            <a:r>
              <a:rPr lang="en-GB" sz="1400" dirty="0">
                <a:solidFill>
                  <a:srgbClr val="0070C0"/>
                </a:solidFill>
                <a:latin typeface="Verdana" panose="020B0604030504040204" pitchFamily="34" charset="0"/>
                <a:ea typeface="Verdana" panose="020B0604030504040204" pitchFamily="34" charset="0"/>
              </a:rPr>
              <a:t>Showcase</a:t>
            </a:r>
            <a:r>
              <a:rPr lang="en-GB" sz="1400" dirty="0">
                <a:latin typeface="Verdana" panose="020B0604030504040204" pitchFamily="34" charset="0"/>
                <a:ea typeface="Verdana" panose="020B0604030504040204" pitchFamily="34" charset="0"/>
              </a:rPr>
              <a:t> innovative technologies, products, services and applications</a:t>
            </a:r>
          </a:p>
          <a:p>
            <a:pPr>
              <a:buClr>
                <a:srgbClr val="0075B0"/>
              </a:buClr>
              <a:buFont typeface="Wingdings" panose="05000000000000000000" pitchFamily="2" charset="2"/>
              <a:buChar char="§"/>
            </a:pPr>
            <a:r>
              <a:rPr lang="en-GB" sz="1400" dirty="0">
                <a:solidFill>
                  <a:srgbClr val="0070C0"/>
                </a:solidFill>
                <a:latin typeface="Verdana" panose="020B0604030504040204" pitchFamily="34" charset="0"/>
                <a:ea typeface="Verdana" panose="020B0604030504040204" pitchFamily="34" charset="0"/>
              </a:rPr>
              <a:t>Develop skills </a:t>
            </a:r>
            <a:r>
              <a:rPr lang="en-GB" sz="1400" dirty="0">
                <a:latin typeface="Verdana" panose="020B0604030504040204" pitchFamily="34" charset="0"/>
                <a:ea typeface="Verdana" panose="020B0604030504040204" pitchFamily="34" charset="0"/>
              </a:rPr>
              <a:t>with SME Programme of expert-led capacity building workshops, masterclasses and mentorship</a:t>
            </a:r>
          </a:p>
          <a:p>
            <a:pPr>
              <a:buClr>
                <a:srgbClr val="0075B0"/>
              </a:buClr>
              <a:buFont typeface="Wingdings" panose="05000000000000000000" pitchFamily="2" charset="2"/>
              <a:buChar char="§"/>
            </a:pPr>
            <a:r>
              <a:rPr lang="en-GB" sz="1400" dirty="0">
                <a:solidFill>
                  <a:srgbClr val="0070C0"/>
                </a:solidFill>
                <a:latin typeface="Verdana" panose="020B0604030504040204" pitchFamily="34" charset="0"/>
                <a:ea typeface="Verdana" panose="020B0604030504040204" pitchFamily="34" charset="0"/>
              </a:rPr>
              <a:t>Highlight</a:t>
            </a:r>
            <a:r>
              <a:rPr lang="en-GB" sz="1400" dirty="0">
                <a:solidFill>
                  <a:srgbClr val="0075B0"/>
                </a:solidFill>
                <a:latin typeface="Verdana" panose="020B0604030504040204" pitchFamily="34" charset="0"/>
                <a:ea typeface="Verdana" panose="020B0604030504040204" pitchFamily="34" charset="0"/>
              </a:rPr>
              <a:t> </a:t>
            </a:r>
            <a:r>
              <a:rPr lang="en-GB" sz="1400" dirty="0">
                <a:latin typeface="Verdana" panose="020B0604030504040204" pitchFamily="34" charset="0"/>
                <a:ea typeface="Verdana" panose="020B0604030504040204" pitchFamily="34" charset="0"/>
              </a:rPr>
              <a:t>key projects and investment</a:t>
            </a:r>
          </a:p>
        </p:txBody>
      </p:sp>
      <p:sp>
        <p:nvSpPr>
          <p:cNvPr id="22" name="TextBox 21"/>
          <p:cNvSpPr txBox="1"/>
          <p:nvPr/>
        </p:nvSpPr>
        <p:spPr>
          <a:xfrm>
            <a:off x="236051" y="3640221"/>
            <a:ext cx="11623504" cy="307777"/>
          </a:xfrm>
          <a:prstGeom prst="rect">
            <a:avLst/>
          </a:prstGeom>
          <a:noFill/>
        </p:spPr>
        <p:txBody>
          <a:bodyPr wrap="square" rtlCol="0">
            <a:spAutoFit/>
          </a:bodyPr>
          <a:lstStyle/>
          <a:p>
            <a:r>
              <a:rPr lang="en-GB" sz="1400" dirty="0">
                <a:latin typeface="Verdana" panose="020B0604030504040204" pitchFamily="34" charset="0"/>
                <a:ea typeface="Verdana" panose="020B0604030504040204" pitchFamily="34" charset="0"/>
              </a:rPr>
              <a:t>Exhibiting at World 2020 offers international visibility and an opportunity to take your business to the next level.</a:t>
            </a:r>
          </a:p>
        </p:txBody>
      </p:sp>
      <p:sp>
        <p:nvSpPr>
          <p:cNvPr id="23" name="Content Placeholder 2"/>
          <p:cNvSpPr txBox="1">
            <a:spLocks/>
          </p:cNvSpPr>
          <p:nvPr/>
        </p:nvSpPr>
        <p:spPr>
          <a:xfrm>
            <a:off x="7940794" y="3969492"/>
            <a:ext cx="4035492" cy="28286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75B0"/>
              </a:buClr>
              <a:buFont typeface="Wingdings" panose="05000000000000000000" pitchFamily="2" charset="2"/>
              <a:buChar char="§"/>
            </a:pPr>
            <a:r>
              <a:rPr lang="en-GB" sz="1400" dirty="0">
                <a:solidFill>
                  <a:srgbClr val="0070C0"/>
                </a:solidFill>
                <a:latin typeface="Verdana" panose="020B0604030504040204" pitchFamily="34" charset="0"/>
                <a:ea typeface="Verdana" panose="020B0604030504040204" pitchFamily="34" charset="0"/>
              </a:rPr>
              <a:t>Gain</a:t>
            </a:r>
            <a:r>
              <a:rPr lang="en-GB" sz="1400" dirty="0">
                <a:solidFill>
                  <a:srgbClr val="0075B0"/>
                </a:solidFill>
                <a:latin typeface="Verdana" panose="020B0604030504040204" pitchFamily="34" charset="0"/>
                <a:ea typeface="Verdana" panose="020B0604030504040204" pitchFamily="34" charset="0"/>
              </a:rPr>
              <a:t> </a:t>
            </a:r>
            <a:r>
              <a:rPr lang="en-GB" sz="1400" dirty="0">
                <a:latin typeface="Verdana" panose="020B0604030504040204" pitchFamily="34" charset="0"/>
                <a:ea typeface="Verdana" panose="020B0604030504040204" pitchFamily="34" charset="0"/>
              </a:rPr>
              <a:t>recognition in the ITU Digital Awards Programme, and enable </a:t>
            </a:r>
            <a:r>
              <a:rPr lang="en-US" sz="1400" dirty="0">
                <a:solidFill>
                  <a:srgbClr val="FF0000"/>
                </a:solidFill>
                <a:latin typeface="Verdana" panose="020B0604030504040204" pitchFamily="34" charset="0"/>
                <a:ea typeface="Verdana" panose="020B0604030504040204" pitchFamily="34" charset="0"/>
              </a:rPr>
              <a:t>[country name]</a:t>
            </a:r>
            <a:r>
              <a:rPr lang="en-US" sz="1400" dirty="0">
                <a:latin typeface="Verdana" panose="020B0604030504040204" pitchFamily="34" charset="0"/>
                <a:ea typeface="Verdana" panose="020B0604030504040204" pitchFamily="34" charset="0"/>
              </a:rPr>
              <a:t> to enter the Government Award</a:t>
            </a:r>
          </a:p>
          <a:p>
            <a:pPr>
              <a:buClr>
                <a:srgbClr val="0075B0"/>
              </a:buClr>
              <a:buFont typeface="Wingdings" panose="05000000000000000000" pitchFamily="2" charset="2"/>
              <a:buChar char="§"/>
            </a:pPr>
            <a:r>
              <a:rPr lang="en-US" sz="1400" dirty="0">
                <a:solidFill>
                  <a:srgbClr val="0070C0"/>
                </a:solidFill>
                <a:latin typeface="Verdana" panose="020B0604030504040204" pitchFamily="34" charset="0"/>
                <a:ea typeface="Verdana" panose="020B0604030504040204" pitchFamily="34" charset="0"/>
              </a:rPr>
              <a:t>Enjoy </a:t>
            </a:r>
            <a:r>
              <a:rPr lang="en-US" sz="1400" dirty="0">
                <a:latin typeface="Verdana" panose="020B0604030504040204" pitchFamily="34" charset="0"/>
                <a:ea typeface="Verdana" panose="020B0604030504040204" pitchFamily="34" charset="0"/>
              </a:rPr>
              <a:t>global visibility on the event website, in the event app, in interviews and with guest blogs</a:t>
            </a:r>
          </a:p>
          <a:p>
            <a:pPr>
              <a:buClr>
                <a:srgbClr val="0075B0"/>
              </a:buClr>
              <a:buFont typeface="Wingdings" panose="05000000000000000000" pitchFamily="2" charset="2"/>
              <a:buChar char="§"/>
            </a:pPr>
            <a:r>
              <a:rPr lang="en-GB" sz="1400" dirty="0">
                <a:solidFill>
                  <a:srgbClr val="0070C0"/>
                </a:solidFill>
                <a:latin typeface="Verdana" panose="020B0604030504040204" pitchFamily="34" charset="0"/>
                <a:ea typeface="Verdana" panose="020B0604030504040204" pitchFamily="34" charset="0"/>
              </a:rPr>
              <a:t>Offer</a:t>
            </a:r>
            <a:r>
              <a:rPr lang="en-GB" sz="1400" dirty="0">
                <a:solidFill>
                  <a:srgbClr val="0075B0"/>
                </a:solidFill>
                <a:latin typeface="Verdana" panose="020B0604030504040204" pitchFamily="34" charset="0"/>
                <a:ea typeface="Verdana" panose="020B0604030504040204" pitchFamily="34" charset="0"/>
              </a:rPr>
              <a:t> </a:t>
            </a:r>
            <a:r>
              <a:rPr lang="en-GB" sz="1400" dirty="0">
                <a:latin typeface="Verdana" panose="020B0604030504040204" pitchFamily="34" charset="0"/>
                <a:ea typeface="Verdana" panose="020B0604030504040204" pitchFamily="34" charset="0"/>
              </a:rPr>
              <a:t>Exhibition Passes to your existing and prospective clients</a:t>
            </a:r>
          </a:p>
          <a:p>
            <a:pPr>
              <a:buClr>
                <a:srgbClr val="0075B0"/>
              </a:buClr>
              <a:buFont typeface="Wingdings" panose="05000000000000000000" pitchFamily="2" charset="2"/>
              <a:buChar char="§"/>
            </a:pPr>
            <a:r>
              <a:rPr lang="en-GB" sz="1400" dirty="0">
                <a:solidFill>
                  <a:srgbClr val="0070C0"/>
                </a:solidFill>
                <a:latin typeface="Verdana" panose="020B0604030504040204" pitchFamily="34" charset="0"/>
                <a:ea typeface="Verdana" panose="020B0604030504040204" pitchFamily="34" charset="0"/>
              </a:rPr>
              <a:t>Benefit</a:t>
            </a:r>
            <a:r>
              <a:rPr lang="en-GB" sz="1400" dirty="0">
                <a:solidFill>
                  <a:srgbClr val="0075B0"/>
                </a:solidFill>
                <a:latin typeface="Verdana" panose="020B0604030504040204" pitchFamily="34" charset="0"/>
                <a:ea typeface="Verdana" panose="020B0604030504040204" pitchFamily="34" charset="0"/>
              </a:rPr>
              <a:t> </a:t>
            </a:r>
            <a:r>
              <a:rPr lang="de-DE" sz="1400" dirty="0">
                <a:latin typeface="Verdana" panose="020B0604030504040204" pitchFamily="34" charset="0"/>
                <a:ea typeface="Verdana" panose="020B0604030504040204" pitchFamily="34" charset="0"/>
              </a:rPr>
              <a:t>from targeted support to develop networks and build capacity for key stakeholders</a:t>
            </a:r>
            <a:endParaRPr lang="en-GB" sz="1400" dirty="0">
              <a:latin typeface="Verdana" panose="020B0604030504040204" pitchFamily="34" charset="0"/>
              <a:ea typeface="Verdana" panose="020B0604030504040204" pitchFamily="34" charset="0"/>
            </a:endParaRPr>
          </a:p>
          <a:p>
            <a:pPr>
              <a:buClr>
                <a:srgbClr val="0075B0"/>
              </a:buClr>
              <a:buFont typeface="Wingdings" panose="05000000000000000000" pitchFamily="2" charset="2"/>
              <a:buChar char="§"/>
            </a:pPr>
            <a:endParaRPr lang="en-GB" sz="1400" dirty="0">
              <a:latin typeface="Verdana" panose="020B0604030504040204" pitchFamily="34" charset="0"/>
              <a:ea typeface="Verdana" panose="020B0604030504040204" pitchFamily="34" charset="0"/>
              <a:cs typeface="Verdana" panose="020B0604030504040204" pitchFamily="34" charset="0"/>
            </a:endParaRPr>
          </a:p>
        </p:txBody>
      </p:sp>
      <p:sp>
        <p:nvSpPr>
          <p:cNvPr id="7" name="Content Placeholder 2"/>
          <p:cNvSpPr txBox="1">
            <a:spLocks/>
          </p:cNvSpPr>
          <p:nvPr/>
        </p:nvSpPr>
        <p:spPr>
          <a:xfrm>
            <a:off x="4172117" y="3969931"/>
            <a:ext cx="3768677" cy="20316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75B0"/>
              </a:buClr>
              <a:buFont typeface="Wingdings" panose="05000000000000000000" pitchFamily="2" charset="2"/>
              <a:buChar char="§"/>
            </a:pPr>
            <a:r>
              <a:rPr lang="en-GB" sz="1400" dirty="0">
                <a:solidFill>
                  <a:srgbClr val="0070C0"/>
                </a:solidFill>
                <a:latin typeface="Verdana" panose="020B0604030504040204" pitchFamily="34" charset="0"/>
                <a:ea typeface="Verdana" panose="020B0604030504040204" pitchFamily="34" charset="0"/>
              </a:rPr>
              <a:t>Explore</a:t>
            </a:r>
            <a:r>
              <a:rPr lang="en-GB" sz="1400" dirty="0">
                <a:solidFill>
                  <a:srgbClr val="0075B0"/>
                </a:solidFill>
                <a:latin typeface="Verdana" panose="020B0604030504040204" pitchFamily="34" charset="0"/>
                <a:ea typeface="Verdana" panose="020B0604030504040204" pitchFamily="34" charset="0"/>
              </a:rPr>
              <a:t> </a:t>
            </a:r>
            <a:r>
              <a:rPr lang="en-GB" sz="1400" dirty="0">
                <a:latin typeface="Verdana" panose="020B0604030504040204" pitchFamily="34" charset="0"/>
                <a:ea typeface="Verdana" panose="020B0604030504040204" pitchFamily="34" charset="0"/>
              </a:rPr>
              <a:t>partnerships, business deals and high-quality leads</a:t>
            </a:r>
          </a:p>
          <a:p>
            <a:pPr>
              <a:buClr>
                <a:srgbClr val="0075B0"/>
              </a:buClr>
              <a:buFont typeface="Wingdings" panose="05000000000000000000" pitchFamily="2" charset="2"/>
              <a:buChar char="§"/>
            </a:pPr>
            <a:r>
              <a:rPr lang="en-GB" sz="1400" dirty="0">
                <a:solidFill>
                  <a:srgbClr val="0070C0"/>
                </a:solidFill>
                <a:latin typeface="Verdana" panose="020B0604030504040204" pitchFamily="34" charset="0"/>
                <a:ea typeface="Verdana" panose="020B0604030504040204" pitchFamily="34" charset="0"/>
              </a:rPr>
              <a:t>Network</a:t>
            </a:r>
            <a:r>
              <a:rPr lang="en-GB" sz="1400" b="1" dirty="0">
                <a:solidFill>
                  <a:srgbClr val="0085D4"/>
                </a:solidFill>
                <a:latin typeface="Verdana" panose="020B0604030504040204" pitchFamily="34" charset="0"/>
                <a:ea typeface="Verdana" panose="020B0604030504040204" pitchFamily="34" charset="0"/>
              </a:rPr>
              <a:t> </a:t>
            </a:r>
            <a:r>
              <a:rPr lang="en-GB" sz="1400" dirty="0">
                <a:latin typeface="Verdana" panose="020B0604030504040204" pitchFamily="34" charset="0"/>
                <a:ea typeface="Verdana" panose="020B0604030504040204" pitchFamily="34" charset="0"/>
              </a:rPr>
              <a:t>through targeted events, activities, business matchmaking service and tools</a:t>
            </a:r>
          </a:p>
          <a:p>
            <a:pPr>
              <a:buClr>
                <a:srgbClr val="0075B0"/>
              </a:buClr>
              <a:buFont typeface="Wingdings" panose="05000000000000000000" pitchFamily="2" charset="2"/>
              <a:buChar char="§"/>
            </a:pPr>
            <a:r>
              <a:rPr lang="en-GB" sz="1400" dirty="0">
                <a:solidFill>
                  <a:srgbClr val="0070C0"/>
                </a:solidFill>
                <a:latin typeface="Verdana" panose="020B0604030504040204" pitchFamily="34" charset="0"/>
                <a:ea typeface="Verdana" panose="020B0604030504040204" pitchFamily="34" charset="0"/>
              </a:rPr>
              <a:t>Announce</a:t>
            </a:r>
            <a:r>
              <a:rPr lang="en-GB" sz="1400" b="1" dirty="0">
                <a:solidFill>
                  <a:srgbClr val="0085D4"/>
                </a:solidFill>
                <a:latin typeface="Verdana" panose="020B0604030504040204" pitchFamily="34" charset="0"/>
                <a:ea typeface="Verdana" panose="020B0604030504040204" pitchFamily="34" charset="0"/>
              </a:rPr>
              <a:t> </a:t>
            </a:r>
            <a:r>
              <a:rPr lang="en-GB" sz="1400" dirty="0">
                <a:latin typeface="Verdana" panose="020B0604030504040204" pitchFamily="34" charset="0"/>
                <a:ea typeface="Verdana" panose="020B0604030504040204" pitchFamily="34" charset="0"/>
              </a:rPr>
              <a:t>products, services and partnerships or sign agreements on our international platform</a:t>
            </a:r>
          </a:p>
          <a:p>
            <a:pPr>
              <a:buClr>
                <a:srgbClr val="0075B0"/>
              </a:buClr>
              <a:buFont typeface="Wingdings" panose="05000000000000000000" pitchFamily="2" charset="2"/>
              <a:buChar char="§"/>
            </a:pPr>
            <a:r>
              <a:rPr lang="en-GB" sz="1400" dirty="0">
                <a:solidFill>
                  <a:srgbClr val="0070C0"/>
                </a:solidFill>
                <a:latin typeface="Verdana" panose="020B0604030504040204" pitchFamily="34" charset="0"/>
                <a:ea typeface="Verdana" panose="020B0604030504040204" pitchFamily="34" charset="0"/>
              </a:rPr>
              <a:t>Learn and share </a:t>
            </a:r>
            <a:r>
              <a:rPr lang="en-GB" sz="1400" dirty="0">
                <a:latin typeface="Verdana" panose="020B0604030504040204" pitchFamily="34" charset="0"/>
                <a:ea typeface="Verdana" panose="020B0604030504040204" pitchFamily="34" charset="0"/>
              </a:rPr>
              <a:t>knowledge on the latest developments </a:t>
            </a:r>
            <a:br>
              <a:rPr lang="en-GB" sz="1400" dirty="0">
                <a:latin typeface="Verdana" panose="020B0604030504040204" pitchFamily="34" charset="0"/>
                <a:ea typeface="Verdana" panose="020B0604030504040204" pitchFamily="34" charset="0"/>
              </a:rPr>
            </a:br>
            <a:r>
              <a:rPr lang="en-GB" sz="1400" dirty="0">
                <a:latin typeface="Verdana" panose="020B0604030504040204" pitchFamily="34" charset="0"/>
                <a:ea typeface="Verdana" panose="020B0604030504040204" pitchFamily="34" charset="0"/>
              </a:rPr>
              <a:t>in the ICT industry</a:t>
            </a:r>
          </a:p>
        </p:txBody>
      </p:sp>
      <p:sp>
        <p:nvSpPr>
          <p:cNvPr id="16" name="Rectangle 15"/>
          <p:cNvSpPr/>
          <p:nvPr/>
        </p:nvSpPr>
        <p:spPr>
          <a:xfrm>
            <a:off x="0" y="1"/>
            <a:ext cx="12192000" cy="3040346"/>
          </a:xfrm>
          <a:prstGeom prst="rect">
            <a:avLst/>
          </a:prstGeom>
          <a:solidFill>
            <a:srgbClr val="001D5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8361" y="398872"/>
            <a:ext cx="1160650" cy="735886"/>
          </a:xfrm>
          <a:prstGeom prst="rect">
            <a:avLst/>
          </a:prstGeom>
        </p:spPr>
      </p:pic>
    </p:spTree>
    <p:extLst>
      <p:ext uri="{BB962C8B-B14F-4D97-AF65-F5344CB8AC3E}">
        <p14:creationId xmlns:p14="http://schemas.microsoft.com/office/powerpoint/2010/main" val="2356662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101" y="290943"/>
            <a:ext cx="10082033" cy="507831"/>
          </a:xfrm>
          <a:prstGeom prst="rect">
            <a:avLst/>
          </a:prstGeom>
        </p:spPr>
        <p:txBody>
          <a:bodyPr wrap="square">
            <a:spAutoFit/>
          </a:bodyPr>
          <a:lstStyle/>
          <a:p>
            <a:r>
              <a:rPr lang="en-GB" sz="2700" dirty="0">
                <a:solidFill>
                  <a:srgbClr val="0070C0"/>
                </a:solidFill>
                <a:latin typeface="Verdana" panose="020B0604030504040204" pitchFamily="34" charset="0"/>
                <a:ea typeface="Verdana" panose="020B0604030504040204" pitchFamily="34" charset="0"/>
              </a:rPr>
              <a:t>Offer &amp; Timelines</a:t>
            </a:r>
            <a:endParaRPr lang="en-US" sz="2700" dirty="0">
              <a:solidFill>
                <a:srgbClr val="0070C0"/>
              </a:solidFill>
              <a:latin typeface="Verdana" panose="020B0604030504040204" pitchFamily="34" charset="0"/>
              <a:ea typeface="Verdana" panose="020B0604030504040204" pitchFamily="34" charset="0"/>
            </a:endParaRPr>
          </a:p>
        </p:txBody>
      </p:sp>
      <p:pic>
        <p:nvPicPr>
          <p:cNvPr id="19" name="Picture 18"/>
          <p:cNvPicPr>
            <a:picLocks noChangeAspect="1"/>
          </p:cNvPicPr>
          <p:nvPr/>
        </p:nvPicPr>
        <p:blipFill rotWithShape="1">
          <a:blip r:embed="rId2" cstate="print">
            <a:extLst>
              <a:ext uri="{28A0092B-C50C-407E-A947-70E740481C1C}">
                <a14:useLocalDpi xmlns:a14="http://schemas.microsoft.com/office/drawing/2010/main" val="0"/>
              </a:ext>
            </a:extLst>
          </a:blip>
          <a:srcRect t="7037"/>
          <a:stretch/>
        </p:blipFill>
        <p:spPr>
          <a:xfrm>
            <a:off x="10688360" y="385425"/>
            <a:ext cx="1176849" cy="743946"/>
          </a:xfrm>
          <a:prstGeom prst="rect">
            <a:avLst/>
          </a:prstGeom>
        </p:spPr>
      </p:pic>
      <p:sp>
        <p:nvSpPr>
          <p:cNvPr id="9" name="Rectangle 8"/>
          <p:cNvSpPr/>
          <p:nvPr/>
        </p:nvSpPr>
        <p:spPr>
          <a:xfrm>
            <a:off x="381101" y="1129371"/>
            <a:ext cx="7288284" cy="523220"/>
          </a:xfrm>
          <a:prstGeom prst="rect">
            <a:avLst/>
          </a:prstGeom>
        </p:spPr>
        <p:txBody>
          <a:bodyPr wrap="square">
            <a:spAutoFit/>
          </a:bodyPr>
          <a:lstStyle/>
          <a:p>
            <a:pPr marL="171450" indent="-171450">
              <a:buClr>
                <a:srgbClr val="0075B0"/>
              </a:buClr>
              <a:buFont typeface="Wingdings" panose="05000000000000000000" pitchFamily="2" charset="2"/>
              <a:buChar char="§"/>
            </a:pPr>
            <a:r>
              <a:rPr lang="en-US" sz="1400" dirty="0">
                <a:solidFill>
                  <a:srgbClr val="FF0000"/>
                </a:solidFill>
                <a:latin typeface="Verdana" panose="020B0604030504040204" pitchFamily="34" charset="0"/>
                <a:ea typeface="Verdana" panose="020B0604030504040204" pitchFamily="34" charset="0"/>
              </a:rPr>
              <a:t>[Insert participation options, what's included, fees &amp; payment terms, and timelines]</a:t>
            </a:r>
          </a:p>
        </p:txBody>
      </p:sp>
    </p:spTree>
    <p:extLst>
      <p:ext uri="{BB962C8B-B14F-4D97-AF65-F5344CB8AC3E}">
        <p14:creationId xmlns:p14="http://schemas.microsoft.com/office/powerpoint/2010/main" val="4056549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6992" b="5864"/>
          <a:stretch/>
        </p:blipFill>
        <p:spPr>
          <a:xfrm>
            <a:off x="0" y="0"/>
            <a:ext cx="12192000" cy="3055045"/>
          </a:xfrm>
          <a:prstGeom prst="rect">
            <a:avLst/>
          </a:prstGeom>
        </p:spPr>
      </p:pic>
      <p:sp>
        <p:nvSpPr>
          <p:cNvPr id="15" name="Rectangle 14"/>
          <p:cNvSpPr/>
          <p:nvPr/>
        </p:nvSpPr>
        <p:spPr>
          <a:xfrm>
            <a:off x="15384" y="7797"/>
            <a:ext cx="12192000" cy="3040346"/>
          </a:xfrm>
          <a:prstGeom prst="rect">
            <a:avLst/>
          </a:prstGeom>
          <a:solidFill>
            <a:srgbClr val="FF960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8361" y="398872"/>
            <a:ext cx="1160650" cy="735886"/>
          </a:xfrm>
          <a:prstGeom prst="rect">
            <a:avLst/>
          </a:prstGeom>
        </p:spPr>
      </p:pic>
      <p:sp>
        <p:nvSpPr>
          <p:cNvPr id="11" name="Rectangle 10"/>
          <p:cNvSpPr/>
          <p:nvPr/>
        </p:nvSpPr>
        <p:spPr>
          <a:xfrm>
            <a:off x="211755" y="3446120"/>
            <a:ext cx="7264489" cy="327654"/>
          </a:xfrm>
          <a:prstGeom prst="rect">
            <a:avLst/>
          </a:prstGeom>
        </p:spPr>
        <p:txBody>
          <a:bodyPr wrap="square">
            <a:spAutoFit/>
          </a:bodyPr>
          <a:lstStyle/>
          <a:p>
            <a:pPr>
              <a:lnSpc>
                <a:spcPts val="1700"/>
              </a:lnSpc>
            </a:pPr>
            <a:r>
              <a:rPr lang="en-GB" sz="2700" dirty="0">
                <a:solidFill>
                  <a:srgbClr val="0070C0"/>
                </a:solidFill>
                <a:latin typeface="Verdana" panose="020B0604030504040204" pitchFamily="34" charset="0"/>
                <a:ea typeface="Verdana" panose="020B0604030504040204" pitchFamily="34" charset="0"/>
              </a:rPr>
              <a:t>Testimonials &amp; SME Success Stories</a:t>
            </a:r>
            <a:endParaRPr lang="en-US" sz="2700" dirty="0">
              <a:solidFill>
                <a:srgbClr val="0070C0"/>
              </a:solidFill>
              <a:latin typeface="Verdana" panose="020B0604030504040204" pitchFamily="34" charset="0"/>
              <a:ea typeface="Verdana" panose="020B0604030504040204" pitchFamily="34" charset="0"/>
            </a:endParaRPr>
          </a:p>
        </p:txBody>
      </p:sp>
      <p:sp>
        <p:nvSpPr>
          <p:cNvPr id="13" name="Rectangle 12"/>
          <p:cNvSpPr/>
          <p:nvPr/>
        </p:nvSpPr>
        <p:spPr>
          <a:xfrm>
            <a:off x="989086" y="3851435"/>
            <a:ext cx="3936906" cy="1223412"/>
          </a:xfrm>
          <a:prstGeom prst="rect">
            <a:avLst/>
          </a:prstGeom>
        </p:spPr>
        <p:txBody>
          <a:bodyPr wrap="square">
            <a:spAutoFit/>
          </a:bodyPr>
          <a:lstStyle/>
          <a:p>
            <a:r>
              <a:rPr lang="en-GB" sz="1050" dirty="0">
                <a:latin typeface="Verdana" panose="020B0604030504040204" pitchFamily="34" charset="0"/>
                <a:ea typeface="Verdana" panose="020B0604030504040204" pitchFamily="34" charset="0"/>
              </a:rPr>
              <a:t>I am very excited to know a lot of people are recognizing the work we are doing. Here you get to network with people you wouldn’t have back home, some of whom want to work with us when we go back, so we are going to convert all this into business. </a:t>
            </a:r>
            <a:br>
              <a:rPr lang="en-GB" sz="1050" dirty="0">
                <a:latin typeface="Verdana" panose="020B0604030504040204" pitchFamily="34" charset="0"/>
                <a:ea typeface="Verdana" panose="020B0604030504040204" pitchFamily="34" charset="0"/>
              </a:rPr>
            </a:br>
            <a:r>
              <a:rPr lang="en-GB" sz="1050" dirty="0">
                <a:solidFill>
                  <a:srgbClr val="0070C0"/>
                </a:solidFill>
                <a:latin typeface="Verdana" panose="020B0604030504040204" pitchFamily="34" charset="0"/>
                <a:ea typeface="Verdana" panose="020B0604030504040204" pitchFamily="34" charset="0"/>
              </a:rPr>
              <a:t>Mercy Njue, Botlab, Finalist, ITU Telecom World SME Award Greatest Social Impact</a:t>
            </a:r>
            <a:endParaRPr lang="en-US" sz="1050" dirty="0">
              <a:solidFill>
                <a:srgbClr val="0070C0"/>
              </a:solidFill>
              <a:latin typeface="Verdana" panose="020B0604030504040204" pitchFamily="34" charset="0"/>
              <a:ea typeface="Verdana" panose="020B0604030504040204" pitchFamily="34" charset="0"/>
            </a:endParaRPr>
          </a:p>
        </p:txBody>
      </p:sp>
      <p:sp>
        <p:nvSpPr>
          <p:cNvPr id="14" name="TextBox 13"/>
          <p:cNvSpPr txBox="1"/>
          <p:nvPr/>
        </p:nvSpPr>
        <p:spPr>
          <a:xfrm>
            <a:off x="5367760" y="5140334"/>
            <a:ext cx="3183487" cy="1061829"/>
          </a:xfrm>
          <a:prstGeom prst="rect">
            <a:avLst/>
          </a:prstGeom>
        </p:spPr>
        <p:txBody>
          <a:bodyPr wrap="square">
            <a:spAutoFit/>
          </a:bodyPr>
          <a:lstStyle>
            <a:defPPr>
              <a:defRPr lang="fr-FR"/>
            </a:defPPr>
            <a:lvl1pPr>
              <a:defRPr sz="1050"/>
            </a:lvl1pPr>
          </a:lstStyle>
          <a:p>
            <a:r>
              <a:rPr lang="en-GB" dirty="0">
                <a:latin typeface="Verdana" panose="020B0604030504040204" pitchFamily="34" charset="0"/>
                <a:ea typeface="Verdana" panose="020B0604030504040204" pitchFamily="34" charset="0"/>
              </a:rPr>
              <a:t>The network and connections you can build at an event like this are invaluable, from a business perspective, from an investor perspective, from a networking perspective. </a:t>
            </a:r>
            <a:r>
              <a:rPr lang="en-GB" dirty="0">
                <a:solidFill>
                  <a:srgbClr val="0070C0"/>
                </a:solidFill>
                <a:latin typeface="Verdana" panose="020B0604030504040204" pitchFamily="34" charset="0"/>
                <a:ea typeface="Verdana" panose="020B0604030504040204" pitchFamily="34" charset="0"/>
              </a:rPr>
              <a:t>Matthias Brodner, Simplus Innovation, South Africa</a:t>
            </a:r>
          </a:p>
        </p:txBody>
      </p:sp>
      <p:sp>
        <p:nvSpPr>
          <p:cNvPr id="16" name="TextBox 15"/>
          <p:cNvSpPr txBox="1"/>
          <p:nvPr/>
        </p:nvSpPr>
        <p:spPr>
          <a:xfrm>
            <a:off x="8936745" y="3798097"/>
            <a:ext cx="2992343" cy="1869743"/>
          </a:xfrm>
          <a:prstGeom prst="rect">
            <a:avLst/>
          </a:prstGeom>
        </p:spPr>
        <p:txBody>
          <a:bodyPr wrap="square">
            <a:spAutoFit/>
          </a:bodyPr>
          <a:lstStyle>
            <a:defPPr>
              <a:defRPr lang="fr-FR"/>
            </a:defPPr>
            <a:lvl1pPr>
              <a:defRPr sz="1050"/>
            </a:lvl1pPr>
          </a:lstStyle>
          <a:p>
            <a:r>
              <a:rPr lang="en-GB" dirty="0">
                <a:latin typeface="Verdana" panose="020B0604030504040204" pitchFamily="34" charset="0"/>
                <a:ea typeface="Verdana" panose="020B0604030504040204" pitchFamily="34" charset="0"/>
              </a:rPr>
              <a:t>The SME Award from ITU Telecom World was a very excellent tool for us to start new business with new companies. Whenever I see Japanese venture companies who have innovative unique technology I tell them you can join ITU Telecom World, it is a good platform and we really appreciate ITU and ITU Telecom World. </a:t>
            </a:r>
            <a:br>
              <a:rPr lang="en-GB" dirty="0">
                <a:latin typeface="Verdana" panose="020B0604030504040204" pitchFamily="34" charset="0"/>
                <a:ea typeface="Verdana" panose="020B0604030504040204" pitchFamily="34" charset="0"/>
              </a:rPr>
            </a:br>
            <a:r>
              <a:rPr lang="en-GB" dirty="0">
                <a:solidFill>
                  <a:srgbClr val="0070C0"/>
                </a:solidFill>
                <a:latin typeface="Verdana" panose="020B0604030504040204" pitchFamily="34" charset="0"/>
                <a:ea typeface="Verdana" panose="020B0604030504040204" pitchFamily="34" charset="0"/>
              </a:rPr>
              <a:t>Hiroshi Tominaga, General Manager, Japan Battery Regeneration Inc.</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1518823" y="5117497"/>
            <a:ext cx="558891" cy="743324"/>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34" y="3995546"/>
            <a:ext cx="753265" cy="1001843"/>
          </a:xfrm>
          <a:prstGeom prst="rect">
            <a:avLst/>
          </a:prstGeom>
        </p:spPr>
      </p:pic>
      <p:sp>
        <p:nvSpPr>
          <p:cNvPr id="20" name="Rectangle 19"/>
          <p:cNvSpPr/>
          <p:nvPr/>
        </p:nvSpPr>
        <p:spPr>
          <a:xfrm>
            <a:off x="955845" y="5081690"/>
            <a:ext cx="4026418" cy="1223412"/>
          </a:xfrm>
          <a:prstGeom prst="rect">
            <a:avLst/>
          </a:prstGeom>
        </p:spPr>
        <p:txBody>
          <a:bodyPr wrap="square">
            <a:spAutoFit/>
          </a:bodyPr>
          <a:lstStyle/>
          <a:p>
            <a:r>
              <a:rPr lang="en-GB" sz="1050" dirty="0">
                <a:latin typeface="Verdana" panose="020B0604030504040204" pitchFamily="34" charset="0"/>
                <a:ea typeface="Verdana" panose="020B0604030504040204" pitchFamily="34" charset="0"/>
              </a:rPr>
              <a:t>Being now in a place where ITU can recognize us for the work we have done, this is just the beginning, this is a long journey but it has started well, thank you! I met wonderful people who understand the problems and really want to make a difference, and it’s overwhelming. </a:t>
            </a:r>
            <a:r>
              <a:rPr lang="en-GB" sz="1050" dirty="0">
                <a:solidFill>
                  <a:srgbClr val="0070C0"/>
                </a:solidFill>
                <a:latin typeface="Verdana" panose="020B0604030504040204" pitchFamily="34" charset="0"/>
                <a:ea typeface="Verdana" panose="020B0604030504040204" pitchFamily="34" charset="0"/>
              </a:rPr>
              <a:t>Serge Conesa, CEO &amp; Founder, Immersion4, Winner, Global SME Excellence Award</a:t>
            </a:r>
          </a:p>
        </p:txBody>
      </p:sp>
      <p:sp>
        <p:nvSpPr>
          <p:cNvPr id="21" name="Rectangle 20"/>
          <p:cNvSpPr/>
          <p:nvPr/>
        </p:nvSpPr>
        <p:spPr>
          <a:xfrm>
            <a:off x="5381378" y="3797002"/>
            <a:ext cx="3383071" cy="1223412"/>
          </a:xfrm>
          <a:prstGeom prst="rect">
            <a:avLst/>
          </a:prstGeom>
        </p:spPr>
        <p:txBody>
          <a:bodyPr wrap="square">
            <a:spAutoFit/>
          </a:bodyPr>
          <a:lstStyle/>
          <a:p>
            <a:r>
              <a:rPr lang="en-GB" sz="1050" dirty="0">
                <a:latin typeface="Verdana" panose="020B0604030504040204" pitchFamily="34" charset="0"/>
                <a:ea typeface="Verdana" panose="020B0604030504040204" pitchFamily="34" charset="0"/>
              </a:rPr>
              <a:t>This is extremely good because it allows us now to take our message to a bigger audience, which is the reason we came here in the first place. We have so many discussions, the opportunities we see, taking that message to governments – it is exceptional. </a:t>
            </a:r>
            <a:br>
              <a:rPr lang="en-GB" sz="1050" dirty="0">
                <a:latin typeface="Verdana" panose="020B0604030504040204" pitchFamily="34" charset="0"/>
                <a:ea typeface="Verdana" panose="020B0604030504040204" pitchFamily="34" charset="0"/>
              </a:rPr>
            </a:br>
            <a:r>
              <a:rPr lang="en-GB" sz="1050" dirty="0">
                <a:solidFill>
                  <a:srgbClr val="0070C0"/>
                </a:solidFill>
                <a:latin typeface="Verdana" panose="020B0604030504040204" pitchFamily="34" charset="0"/>
                <a:ea typeface="Verdana" panose="020B0604030504040204" pitchFamily="34" charset="0"/>
              </a:rPr>
              <a:t>Joel de Messan, CEO, Equanet</a:t>
            </a:r>
          </a:p>
        </p:txBody>
      </p:sp>
      <p:pic>
        <p:nvPicPr>
          <p:cNvPr id="1026" name="Picture 2" descr="Read SME success stories here!">
            <a:extLst>
              <a:ext uri="{FF2B5EF4-FFF2-40B4-BE49-F238E27FC236}">
                <a16:creationId xmlns:a16="http://schemas.microsoft.com/office/drawing/2014/main" xmlns="" id="{F5C2F5BC-D5B2-47CB-8013-18257E3F0C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24886" y="6305102"/>
            <a:ext cx="2524125" cy="34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619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2" cstate="print">
            <a:extLst>
              <a:ext uri="{28A0092B-C50C-407E-A947-70E740481C1C}">
                <a14:useLocalDpi xmlns:a14="http://schemas.microsoft.com/office/drawing/2010/main" val="0"/>
              </a:ext>
            </a:extLst>
          </a:blip>
          <a:srcRect t="7037"/>
          <a:stretch/>
        </p:blipFill>
        <p:spPr>
          <a:xfrm>
            <a:off x="10688360" y="385425"/>
            <a:ext cx="1176849" cy="743946"/>
          </a:xfrm>
          <a:prstGeom prst="rect">
            <a:avLst/>
          </a:prstGeom>
        </p:spPr>
      </p:pic>
      <p:sp>
        <p:nvSpPr>
          <p:cNvPr id="5" name="TextBox 4"/>
          <p:cNvSpPr txBox="1"/>
          <p:nvPr/>
        </p:nvSpPr>
        <p:spPr>
          <a:xfrm>
            <a:off x="708863" y="316021"/>
            <a:ext cx="9758597" cy="923330"/>
          </a:xfrm>
          <a:prstGeom prst="rect">
            <a:avLst/>
          </a:prstGeom>
          <a:noFill/>
        </p:spPr>
        <p:txBody>
          <a:bodyPr wrap="square" rtlCol="0">
            <a:spAutoFit/>
          </a:bodyPr>
          <a:lstStyle/>
          <a:p>
            <a:pPr algn="ctr"/>
            <a:r>
              <a:rPr lang="en-US" sz="2700" dirty="0">
                <a:solidFill>
                  <a:srgbClr val="0070C0"/>
                </a:solidFill>
                <a:latin typeface="Verdana" panose="020B0604030504040204" pitchFamily="34" charset="0"/>
                <a:ea typeface="Verdana" panose="020B0604030504040204" pitchFamily="34" charset="0"/>
              </a:rPr>
              <a:t>We look forward to seeing you in Ha Noi, Viet Nam, </a:t>
            </a:r>
          </a:p>
          <a:p>
            <a:pPr algn="ctr"/>
            <a:r>
              <a:rPr lang="en-US" sz="2700" dirty="0">
                <a:solidFill>
                  <a:srgbClr val="0070C0"/>
                </a:solidFill>
                <a:latin typeface="Verdana" panose="020B0604030504040204" pitchFamily="34" charset="0"/>
                <a:ea typeface="Verdana" panose="020B0604030504040204" pitchFamily="34" charset="0"/>
              </a:rPr>
              <a:t>6-9 September 2020!</a:t>
            </a:r>
          </a:p>
        </p:txBody>
      </p:sp>
      <p:sp>
        <p:nvSpPr>
          <p:cNvPr id="11" name="TextBox 10">
            <a:extLst>
              <a:ext uri="{FF2B5EF4-FFF2-40B4-BE49-F238E27FC236}">
                <a16:creationId xmlns:a16="http://schemas.microsoft.com/office/drawing/2014/main" xmlns="" id="{12E4D0D6-02DB-4E67-805F-670A78E488BD}"/>
              </a:ext>
            </a:extLst>
          </p:cNvPr>
          <p:cNvSpPr txBox="1"/>
          <p:nvPr/>
        </p:nvSpPr>
        <p:spPr>
          <a:xfrm>
            <a:off x="1700926" y="2955284"/>
            <a:ext cx="8715976" cy="400110"/>
          </a:xfrm>
          <a:prstGeom prst="rect">
            <a:avLst/>
          </a:prstGeom>
          <a:noFill/>
        </p:spPr>
        <p:txBody>
          <a:bodyPr wrap="none" rtlCol="0">
            <a:spAutoFit/>
          </a:bodyPr>
          <a:lstStyle/>
          <a:p>
            <a:r>
              <a:rPr lang="en-US" sz="2000" dirty="0">
                <a:solidFill>
                  <a:srgbClr val="0070C0"/>
                </a:solidFill>
                <a:latin typeface="Verdana" panose="020B0604030504040204" pitchFamily="34" charset="0"/>
                <a:ea typeface="Verdana" panose="020B0604030504040204" pitchFamily="34" charset="0"/>
              </a:rPr>
              <a:t>Participating SMEs in action at ITU Telecom World 2019, Budapest</a:t>
            </a:r>
            <a:endParaRPr lang="en-GB" sz="2000" dirty="0">
              <a:solidFill>
                <a:srgbClr val="0070C0"/>
              </a:solidFill>
              <a:latin typeface="Verdana" panose="020B0604030504040204" pitchFamily="34" charset="0"/>
              <a:ea typeface="Verdana" panose="020B0604030504040204" pitchFamily="34" charset="0"/>
            </a:endParaRPr>
          </a:p>
        </p:txBody>
      </p:sp>
      <p:sp>
        <p:nvSpPr>
          <p:cNvPr id="6" name="TextBox 5"/>
          <p:cNvSpPr txBox="1"/>
          <p:nvPr/>
        </p:nvSpPr>
        <p:spPr>
          <a:xfrm>
            <a:off x="3770708" y="1483989"/>
            <a:ext cx="3634906" cy="307777"/>
          </a:xfrm>
          <a:prstGeom prst="rect">
            <a:avLst/>
          </a:prstGeom>
          <a:noFill/>
        </p:spPr>
        <p:txBody>
          <a:bodyPr wrap="none" rtlCol="0">
            <a:spAutoFit/>
          </a:bodyPr>
          <a:lstStyle/>
          <a:p>
            <a:pPr algn="r"/>
            <a:r>
              <a:rPr lang="fr-CH" sz="1400" dirty="0">
                <a:solidFill>
                  <a:srgbClr val="FF0000"/>
                </a:solidFill>
                <a:latin typeface="Verdana" panose="020B0604030504040204" pitchFamily="34" charset="0"/>
                <a:ea typeface="Verdana" panose="020B0604030504040204" pitchFamily="34" charset="0"/>
              </a:rPr>
              <a:t>[Insert organizer contact details here]</a:t>
            </a:r>
          </a:p>
        </p:txBody>
      </p:sp>
      <p:grpSp>
        <p:nvGrpSpPr>
          <p:cNvPr id="3" name="Group 2"/>
          <p:cNvGrpSpPr/>
          <p:nvPr/>
        </p:nvGrpSpPr>
        <p:grpSpPr>
          <a:xfrm>
            <a:off x="530879" y="3507699"/>
            <a:ext cx="11006614" cy="3290341"/>
            <a:chOff x="530879" y="3507699"/>
            <a:chExt cx="11006614" cy="3290341"/>
          </a:xfrm>
        </p:grpSpPr>
        <p:pic>
          <p:nvPicPr>
            <p:cNvPr id="8" name="Picture 7">
              <a:extLst>
                <a:ext uri="{FF2B5EF4-FFF2-40B4-BE49-F238E27FC236}">
                  <a16:creationId xmlns:a16="http://schemas.microsoft.com/office/drawing/2014/main" xmlns="" id="{10A31DEC-FFBA-4A94-99DA-8E5C48C6EF80}"/>
                </a:ext>
              </a:extLst>
            </p:cNvPr>
            <p:cNvPicPr>
              <a:picLocks noChangeAspect="1"/>
            </p:cNvPicPr>
            <p:nvPr/>
          </p:nvPicPr>
          <p:blipFill rotWithShape="1">
            <a:blip r:embed="rId3"/>
            <a:srcRect l="24641" r="49856" b="75292"/>
            <a:stretch/>
          </p:blipFill>
          <p:spPr>
            <a:xfrm>
              <a:off x="546489" y="5723187"/>
              <a:ext cx="2233535" cy="1074853"/>
            </a:xfrm>
            <a:prstGeom prst="rect">
              <a:avLst/>
            </a:prstGeom>
          </p:spPr>
        </p:pic>
        <p:pic>
          <p:nvPicPr>
            <p:cNvPr id="10" name="Picture 9">
              <a:extLst>
                <a:ext uri="{FF2B5EF4-FFF2-40B4-BE49-F238E27FC236}">
                  <a16:creationId xmlns:a16="http://schemas.microsoft.com/office/drawing/2014/main" xmlns="" id="{10A31DEC-FFBA-4A94-99DA-8E5C48C6EF80}"/>
                </a:ext>
              </a:extLst>
            </p:cNvPr>
            <p:cNvPicPr>
              <a:picLocks noChangeAspect="1"/>
            </p:cNvPicPr>
            <p:nvPr/>
          </p:nvPicPr>
          <p:blipFill rotWithShape="1">
            <a:blip r:embed="rId3"/>
            <a:srcRect t="24364"/>
            <a:stretch/>
          </p:blipFill>
          <p:spPr>
            <a:xfrm>
              <a:off x="2779467" y="3507699"/>
              <a:ext cx="8758026" cy="3290341"/>
            </a:xfrm>
            <a:prstGeom prst="rect">
              <a:avLst/>
            </a:prstGeom>
          </p:spPr>
        </p:pic>
        <p:pic>
          <p:nvPicPr>
            <p:cNvPr id="7" name="Picture 6">
              <a:extLst>
                <a:ext uri="{FF2B5EF4-FFF2-40B4-BE49-F238E27FC236}">
                  <a16:creationId xmlns:a16="http://schemas.microsoft.com/office/drawing/2014/main" xmlns="" id="{10A31DEC-FFBA-4A94-99DA-8E5C48C6EF80}"/>
                </a:ext>
              </a:extLst>
            </p:cNvPr>
            <p:cNvPicPr>
              <a:picLocks noChangeAspect="1"/>
            </p:cNvPicPr>
            <p:nvPr/>
          </p:nvPicPr>
          <p:blipFill rotWithShape="1">
            <a:blip r:embed="rId3"/>
            <a:srcRect r="75359" b="75292"/>
            <a:stretch/>
          </p:blipFill>
          <p:spPr>
            <a:xfrm>
              <a:off x="604906" y="3537679"/>
              <a:ext cx="2158028" cy="1074853"/>
            </a:xfrm>
            <a:prstGeom prst="rect">
              <a:avLst/>
            </a:prstGeom>
          </p:spPr>
        </p:pic>
        <p:pic>
          <p:nvPicPr>
            <p:cNvPr id="9" name="Picture 8">
              <a:extLst>
                <a:ext uri="{FF2B5EF4-FFF2-40B4-BE49-F238E27FC236}">
                  <a16:creationId xmlns:a16="http://schemas.microsoft.com/office/drawing/2014/main" xmlns="" id="{10A31DEC-FFBA-4A94-99DA-8E5C48C6EF80}"/>
                </a:ext>
              </a:extLst>
            </p:cNvPr>
            <p:cNvPicPr>
              <a:picLocks noChangeAspect="1"/>
            </p:cNvPicPr>
            <p:nvPr/>
          </p:nvPicPr>
          <p:blipFill rotWithShape="1">
            <a:blip r:embed="rId3"/>
            <a:srcRect l="74790" b="74947"/>
            <a:stretch/>
          </p:blipFill>
          <p:spPr>
            <a:xfrm>
              <a:off x="530879" y="4637928"/>
              <a:ext cx="2207880" cy="1089843"/>
            </a:xfrm>
            <a:prstGeom prst="rect">
              <a:avLst/>
            </a:prstGeom>
          </p:spPr>
        </p:pic>
      </p:grpSp>
    </p:spTree>
    <p:extLst>
      <p:ext uri="{BB962C8B-B14F-4D97-AF65-F5344CB8AC3E}">
        <p14:creationId xmlns:p14="http://schemas.microsoft.com/office/powerpoint/2010/main" val="10151028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B691592244604B9D02656D6BE90BF4" ma:contentTypeVersion="6" ma:contentTypeDescription="Create a new document." ma:contentTypeScope="" ma:versionID="881fe7de75d192ebe8b6cefb43c84f7c">
  <xsd:schema xmlns:xsd="http://www.w3.org/2001/XMLSchema" xmlns:xs="http://www.w3.org/2001/XMLSchema" xmlns:p="http://schemas.microsoft.com/office/2006/metadata/properties" xmlns:ns3="59ad2012-5068-423c-9084-1a606b067b3f" targetNamespace="http://schemas.microsoft.com/office/2006/metadata/properties" ma:root="true" ma:fieldsID="3d6fcc377cab56dcb09edc379624b113" ns3:_="">
    <xsd:import namespace="59ad2012-5068-423c-9084-1a606b067b3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ad2012-5068-423c-9084-1a606b067b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2A87C0-B37A-43AD-AC3B-B08A0EEEA4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ad2012-5068-423c-9084-1a606b067b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E0BEC1-947B-427F-B46F-8E1B4494CFEA}">
  <ds:schemaRefs>
    <ds:schemaRef ds:uri="http://schemas.microsoft.com/office/2006/metadata/properties"/>
    <ds:schemaRef ds:uri="59ad2012-5068-423c-9084-1a606b067b3f"/>
    <ds:schemaRef ds:uri="http://schemas.microsoft.com/office/2006/documentManagement/types"/>
    <ds:schemaRef ds:uri="http://purl.org/dc/terms/"/>
    <ds:schemaRef ds:uri="http://schemas.openxmlformats.org/package/2006/metadata/core-properties"/>
    <ds:schemaRef ds:uri="http://purl.org/dc/elements/1.1/"/>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CF6B0BF5-FD3E-47AD-A04C-C0E0AD40F0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1412</TotalTime>
  <Words>942</Words>
  <Application>Microsoft Office PowerPoint</Application>
  <PresentationFormat>Widescreen</PresentationFormat>
  <Paragraphs>71</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Calibri Light</vt:lpstr>
      <vt:lpstr>FoundryMonoline-Bold</vt:lpstr>
      <vt:lpstr>Symbol</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Ariza, Ledia</dc:creator>
  <cp:lastModifiedBy>Kate Carrara</cp:lastModifiedBy>
  <cp:revision>36</cp:revision>
  <dcterms:created xsi:type="dcterms:W3CDTF">2019-11-26T16:03:53Z</dcterms:created>
  <dcterms:modified xsi:type="dcterms:W3CDTF">2020-01-27T15:43:39Z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0x0101003AB691592244604B9D02656D6BE90BF4</vt:lpwstr>
  </property>
</Properties>
</file>